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145706185" r:id="rId3"/>
    <p:sldId id="2145706192" r:id="rId4"/>
    <p:sldId id="2145706198" r:id="rId5"/>
    <p:sldId id="2145706110" r:id="rId6"/>
    <p:sldId id="378" r:id="rId7"/>
    <p:sldId id="343" r:id="rId8"/>
    <p:sldId id="379" r:id="rId9"/>
    <p:sldId id="2145706199" r:id="rId10"/>
    <p:sldId id="2145706228" r:id="rId11"/>
    <p:sldId id="2145706205" r:id="rId12"/>
    <p:sldId id="2145706219" r:id="rId13"/>
    <p:sldId id="2145706220" r:id="rId14"/>
    <p:sldId id="2145706221" r:id="rId15"/>
    <p:sldId id="2145706200" r:id="rId16"/>
    <p:sldId id="2145706209" r:id="rId17"/>
    <p:sldId id="2145706203" r:id="rId18"/>
    <p:sldId id="2145706224" r:id="rId19"/>
    <p:sldId id="2145706227" r:id="rId20"/>
    <p:sldId id="2145706213" r:id="rId21"/>
    <p:sldId id="2145706206" r:id="rId22"/>
    <p:sldId id="2145706230" r:id="rId23"/>
    <p:sldId id="2145706229" r:id="rId24"/>
    <p:sldId id="2145706233" r:id="rId25"/>
    <p:sldId id="2145706223" r:id="rId26"/>
    <p:sldId id="282" r:id="rId27"/>
    <p:sldId id="2145706232" r:id="rId28"/>
    <p:sldId id="2145706216" r:id="rId29"/>
    <p:sldId id="596" r:id="rId30"/>
    <p:sldId id="673" r:id="rId31"/>
    <p:sldId id="2145706207" r:id="rId32"/>
    <p:sldId id="2145706171" r:id="rId33"/>
    <p:sldId id="2145706235" r:id="rId34"/>
    <p:sldId id="214570621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5634"/>
  </p:normalViewPr>
  <p:slideViewPr>
    <p:cSldViewPr snapToGrid="0" snapToObjects="1">
      <p:cViewPr varScale="1">
        <p:scale>
          <a:sx n="70" d="100"/>
          <a:sy n="70" d="100"/>
        </p:scale>
        <p:origin x="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Cost Difference to Improvement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95-4D66-9731-19890BD08B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Sheet1!$C$3:$C$5</c:f>
              <c:strCache>
                <c:ptCount val="3"/>
                <c:pt idx="0">
                  <c:v>Rx4 Mental Health</c:v>
                </c:pt>
                <c:pt idx="2">
                  <c:v>Trad. Health Ins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 formatCode="&quot;$&quot;#,##0.00_);[Red]\(&quot;$&quot;#,##0.00\)">
                  <c:v>297.64999999999998</c:v>
                </c:pt>
                <c:pt idx="2" formatCode="&quot;$&quot;#,##0.00_);[Red]\(&quot;$&quot;#,##0.00\)">
                  <c:v>2476.5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5-4D66-9731-19890BD08B7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7416511"/>
        <c:axId val="149278047"/>
      </c:barChart>
      <c:catAx>
        <c:axId val="2774165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278047"/>
        <c:crosses val="autoZero"/>
        <c:auto val="1"/>
        <c:lblAlgn val="ctr"/>
        <c:lblOffset val="100"/>
        <c:noMultiLvlLbl val="0"/>
      </c:catAx>
      <c:valAx>
        <c:axId val="14927804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crossAx val="27741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A4235-73EF-404A-BE25-56C9A4AF147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A4AFA8-0003-4BA1-90E9-32F376F0CAE5}">
      <dgm:prSet/>
      <dgm:spPr/>
      <dgm:t>
        <a:bodyPr/>
        <a:lstStyle/>
        <a:p>
          <a:r>
            <a:rPr lang="en-US"/>
            <a:t>1. Open communication channels</a:t>
          </a:r>
        </a:p>
      </dgm:t>
    </dgm:pt>
    <dgm:pt modelId="{11A97AE3-DB51-4CC9-9F55-CCB05FAF3E1D}" type="parTrans" cxnId="{2BA5331C-4957-4426-9D13-19B9CF100416}">
      <dgm:prSet/>
      <dgm:spPr/>
      <dgm:t>
        <a:bodyPr/>
        <a:lstStyle/>
        <a:p>
          <a:endParaRPr lang="en-US"/>
        </a:p>
      </dgm:t>
    </dgm:pt>
    <dgm:pt modelId="{43AD55CF-C722-4514-A451-6A76EF420564}" type="sibTrans" cxnId="{2BA5331C-4957-4426-9D13-19B9CF100416}">
      <dgm:prSet/>
      <dgm:spPr/>
      <dgm:t>
        <a:bodyPr/>
        <a:lstStyle/>
        <a:p>
          <a:endParaRPr lang="en-US"/>
        </a:p>
      </dgm:t>
    </dgm:pt>
    <dgm:pt modelId="{332CE401-424B-4E0E-A601-03708CD91D88}">
      <dgm:prSet/>
      <dgm:spPr/>
      <dgm:t>
        <a:bodyPr/>
        <a:lstStyle/>
        <a:p>
          <a:r>
            <a:rPr lang="en-US"/>
            <a:t>2. Non-punitive reporting</a:t>
          </a:r>
        </a:p>
      </dgm:t>
    </dgm:pt>
    <dgm:pt modelId="{BAD542FB-804C-4E63-9F34-B4C0827003DC}" type="parTrans" cxnId="{6A9A9D7D-D381-4EDB-AEBA-51EC45D3B508}">
      <dgm:prSet/>
      <dgm:spPr/>
      <dgm:t>
        <a:bodyPr/>
        <a:lstStyle/>
        <a:p>
          <a:endParaRPr lang="en-US"/>
        </a:p>
      </dgm:t>
    </dgm:pt>
    <dgm:pt modelId="{3254144B-1466-4D9B-B3BA-3B04EC71479E}" type="sibTrans" cxnId="{6A9A9D7D-D381-4EDB-AEBA-51EC45D3B508}">
      <dgm:prSet/>
      <dgm:spPr/>
      <dgm:t>
        <a:bodyPr/>
        <a:lstStyle/>
        <a:p>
          <a:endParaRPr lang="en-US"/>
        </a:p>
      </dgm:t>
    </dgm:pt>
    <dgm:pt modelId="{386AEC41-4EEA-4B3B-96C1-628034016811}">
      <dgm:prSet/>
      <dgm:spPr/>
      <dgm:t>
        <a:bodyPr/>
        <a:lstStyle/>
        <a:p>
          <a:r>
            <a:rPr lang="en-US"/>
            <a:t>3. Supportive leadership</a:t>
          </a:r>
        </a:p>
      </dgm:t>
    </dgm:pt>
    <dgm:pt modelId="{96A8FE8C-9079-4F66-ABB1-3AF932F440F7}" type="parTrans" cxnId="{E2B96791-CCA2-40AD-8161-BB2803D46235}">
      <dgm:prSet/>
      <dgm:spPr/>
      <dgm:t>
        <a:bodyPr/>
        <a:lstStyle/>
        <a:p>
          <a:endParaRPr lang="en-US"/>
        </a:p>
      </dgm:t>
    </dgm:pt>
    <dgm:pt modelId="{4C41B5E0-0CED-4807-8032-BE97E4264547}" type="sibTrans" cxnId="{E2B96791-CCA2-40AD-8161-BB2803D46235}">
      <dgm:prSet/>
      <dgm:spPr/>
      <dgm:t>
        <a:bodyPr/>
        <a:lstStyle/>
        <a:p>
          <a:endParaRPr lang="en-US"/>
        </a:p>
      </dgm:t>
    </dgm:pt>
    <dgm:pt modelId="{2A23F008-F4C9-4A8C-BAF2-025136D79643}">
      <dgm:prSet/>
      <dgm:spPr/>
      <dgm:t>
        <a:bodyPr/>
        <a:lstStyle/>
        <a:p>
          <a:r>
            <a:rPr lang="en-US"/>
            <a:t>4. Team collaboration</a:t>
          </a:r>
        </a:p>
      </dgm:t>
    </dgm:pt>
    <dgm:pt modelId="{FA1B7797-3A5B-4D0F-A87C-8C38F52674B4}" type="parTrans" cxnId="{C246A165-D3D9-4C35-9C6F-4C6C34FC1E7A}">
      <dgm:prSet/>
      <dgm:spPr/>
      <dgm:t>
        <a:bodyPr/>
        <a:lstStyle/>
        <a:p>
          <a:endParaRPr lang="en-US"/>
        </a:p>
      </dgm:t>
    </dgm:pt>
    <dgm:pt modelId="{9C91C86E-293A-48C7-A5F0-A55227718F34}" type="sibTrans" cxnId="{C246A165-D3D9-4C35-9C6F-4C6C34FC1E7A}">
      <dgm:prSet/>
      <dgm:spPr/>
      <dgm:t>
        <a:bodyPr/>
        <a:lstStyle/>
        <a:p>
          <a:endParaRPr lang="en-US"/>
        </a:p>
      </dgm:t>
    </dgm:pt>
    <dgm:pt modelId="{372A01D0-44CB-44B2-885F-E82052E3D397}">
      <dgm:prSet/>
      <dgm:spPr/>
      <dgm:t>
        <a:bodyPr/>
        <a:lstStyle/>
        <a:p>
          <a:r>
            <a:rPr lang="en-US"/>
            <a:t>5. Learning culture</a:t>
          </a:r>
        </a:p>
      </dgm:t>
    </dgm:pt>
    <dgm:pt modelId="{AEA3AFB7-EA45-411F-8F04-2699A750A166}" type="parTrans" cxnId="{5377CFF9-0549-4A3F-8FF6-35361601DEB9}">
      <dgm:prSet/>
      <dgm:spPr/>
      <dgm:t>
        <a:bodyPr/>
        <a:lstStyle/>
        <a:p>
          <a:endParaRPr lang="en-US"/>
        </a:p>
      </dgm:t>
    </dgm:pt>
    <dgm:pt modelId="{F6CFEC68-B735-43AB-BDB2-3E6E82B63480}" type="sibTrans" cxnId="{5377CFF9-0549-4A3F-8FF6-35361601DEB9}">
      <dgm:prSet/>
      <dgm:spPr/>
      <dgm:t>
        <a:bodyPr/>
        <a:lstStyle/>
        <a:p>
          <a:endParaRPr lang="en-US"/>
        </a:p>
      </dgm:t>
    </dgm:pt>
    <dgm:pt modelId="{00A0364C-3A24-FA4C-B91A-B5D69679CCB6}" type="pres">
      <dgm:prSet presAssocID="{4A3A4235-73EF-404A-BE25-56C9A4AF14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A59064-314A-964D-90E8-26E3B8B9D020}" type="pres">
      <dgm:prSet presAssocID="{59A4AFA8-0003-4BA1-90E9-32F376F0CAE5}" presName="parentLin" presStyleCnt="0"/>
      <dgm:spPr/>
    </dgm:pt>
    <dgm:pt modelId="{3E15A289-1E3B-5E41-AC61-BB35FE0174BC}" type="pres">
      <dgm:prSet presAssocID="{59A4AFA8-0003-4BA1-90E9-32F376F0CAE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B799D1C-A94C-2941-BFA8-38A58A7CB130}" type="pres">
      <dgm:prSet presAssocID="{59A4AFA8-0003-4BA1-90E9-32F376F0CAE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07336-2517-8646-B1FD-D5810C3E4BA6}" type="pres">
      <dgm:prSet presAssocID="{59A4AFA8-0003-4BA1-90E9-32F376F0CAE5}" presName="negativeSpace" presStyleCnt="0"/>
      <dgm:spPr/>
    </dgm:pt>
    <dgm:pt modelId="{41FFAAC6-671A-2841-8E60-50481E40320D}" type="pres">
      <dgm:prSet presAssocID="{59A4AFA8-0003-4BA1-90E9-32F376F0CAE5}" presName="childText" presStyleLbl="conFgAcc1" presStyleIdx="0" presStyleCnt="5">
        <dgm:presLayoutVars>
          <dgm:bulletEnabled val="1"/>
        </dgm:presLayoutVars>
      </dgm:prSet>
      <dgm:spPr/>
    </dgm:pt>
    <dgm:pt modelId="{2A7454A0-11EA-E149-BBFA-4895EBE12AE5}" type="pres">
      <dgm:prSet presAssocID="{43AD55CF-C722-4514-A451-6A76EF420564}" presName="spaceBetweenRectangles" presStyleCnt="0"/>
      <dgm:spPr/>
    </dgm:pt>
    <dgm:pt modelId="{419CD35F-0E63-6D44-B755-168273DB5CE9}" type="pres">
      <dgm:prSet presAssocID="{332CE401-424B-4E0E-A601-03708CD91D88}" presName="parentLin" presStyleCnt="0"/>
      <dgm:spPr/>
    </dgm:pt>
    <dgm:pt modelId="{555F321F-DF53-4246-ACB0-F94429F3AA92}" type="pres">
      <dgm:prSet presAssocID="{332CE401-424B-4E0E-A601-03708CD91D8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2CC5D30-8C8C-6844-B9D2-107351FAFD98}" type="pres">
      <dgm:prSet presAssocID="{332CE401-424B-4E0E-A601-03708CD91D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A711D-5502-1247-9B71-06DD8512DA1D}" type="pres">
      <dgm:prSet presAssocID="{332CE401-424B-4E0E-A601-03708CD91D88}" presName="negativeSpace" presStyleCnt="0"/>
      <dgm:spPr/>
    </dgm:pt>
    <dgm:pt modelId="{6E75A94F-A334-1740-A49D-C4924E573387}" type="pres">
      <dgm:prSet presAssocID="{332CE401-424B-4E0E-A601-03708CD91D88}" presName="childText" presStyleLbl="conFgAcc1" presStyleIdx="1" presStyleCnt="5">
        <dgm:presLayoutVars>
          <dgm:bulletEnabled val="1"/>
        </dgm:presLayoutVars>
      </dgm:prSet>
      <dgm:spPr/>
    </dgm:pt>
    <dgm:pt modelId="{F83ED3FC-7797-1048-B7BB-757587B3ED26}" type="pres">
      <dgm:prSet presAssocID="{3254144B-1466-4D9B-B3BA-3B04EC71479E}" presName="spaceBetweenRectangles" presStyleCnt="0"/>
      <dgm:spPr/>
    </dgm:pt>
    <dgm:pt modelId="{16D245AE-1249-5048-80E5-5644E4C71581}" type="pres">
      <dgm:prSet presAssocID="{386AEC41-4EEA-4B3B-96C1-628034016811}" presName="parentLin" presStyleCnt="0"/>
      <dgm:spPr/>
    </dgm:pt>
    <dgm:pt modelId="{0F4C352F-6A6C-BE4D-BAC8-ECAB50827E08}" type="pres">
      <dgm:prSet presAssocID="{386AEC41-4EEA-4B3B-96C1-62803401681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00B7EB1-3168-7E4E-B09F-CE2969D93425}" type="pres">
      <dgm:prSet presAssocID="{386AEC41-4EEA-4B3B-96C1-6280340168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50040-85C3-7542-AABD-A3FADE784BDE}" type="pres">
      <dgm:prSet presAssocID="{386AEC41-4EEA-4B3B-96C1-628034016811}" presName="negativeSpace" presStyleCnt="0"/>
      <dgm:spPr/>
    </dgm:pt>
    <dgm:pt modelId="{B8029FE2-F2C8-3B41-AAB8-FA2051CB0C05}" type="pres">
      <dgm:prSet presAssocID="{386AEC41-4EEA-4B3B-96C1-628034016811}" presName="childText" presStyleLbl="conFgAcc1" presStyleIdx="2" presStyleCnt="5">
        <dgm:presLayoutVars>
          <dgm:bulletEnabled val="1"/>
        </dgm:presLayoutVars>
      </dgm:prSet>
      <dgm:spPr/>
    </dgm:pt>
    <dgm:pt modelId="{94EE7BE0-00F5-B74F-9F46-EE8C6E61C65D}" type="pres">
      <dgm:prSet presAssocID="{4C41B5E0-0CED-4807-8032-BE97E4264547}" presName="spaceBetweenRectangles" presStyleCnt="0"/>
      <dgm:spPr/>
    </dgm:pt>
    <dgm:pt modelId="{80A3576D-BDD7-6E40-9277-FD361D33E0A3}" type="pres">
      <dgm:prSet presAssocID="{2A23F008-F4C9-4A8C-BAF2-025136D79643}" presName="parentLin" presStyleCnt="0"/>
      <dgm:spPr/>
    </dgm:pt>
    <dgm:pt modelId="{7AD2A53E-7C18-6740-9F47-C65F7C877E0B}" type="pres">
      <dgm:prSet presAssocID="{2A23F008-F4C9-4A8C-BAF2-025136D7964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FA80B13-DDAB-3D4D-9F42-07C6BB747615}" type="pres">
      <dgm:prSet presAssocID="{2A23F008-F4C9-4A8C-BAF2-025136D7964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63FEC-F0E6-A942-8F1F-395D563DFCEF}" type="pres">
      <dgm:prSet presAssocID="{2A23F008-F4C9-4A8C-BAF2-025136D79643}" presName="negativeSpace" presStyleCnt="0"/>
      <dgm:spPr/>
    </dgm:pt>
    <dgm:pt modelId="{FEFDE6A0-1502-4447-9FE1-0B1E407B931C}" type="pres">
      <dgm:prSet presAssocID="{2A23F008-F4C9-4A8C-BAF2-025136D79643}" presName="childText" presStyleLbl="conFgAcc1" presStyleIdx="3" presStyleCnt="5">
        <dgm:presLayoutVars>
          <dgm:bulletEnabled val="1"/>
        </dgm:presLayoutVars>
      </dgm:prSet>
      <dgm:spPr/>
    </dgm:pt>
    <dgm:pt modelId="{ACE67CF8-3BC8-6E4F-BB01-86F0C94C9996}" type="pres">
      <dgm:prSet presAssocID="{9C91C86E-293A-48C7-A5F0-A55227718F34}" presName="spaceBetweenRectangles" presStyleCnt="0"/>
      <dgm:spPr/>
    </dgm:pt>
    <dgm:pt modelId="{F372DB2F-551C-C54D-BADF-490D20BC68F5}" type="pres">
      <dgm:prSet presAssocID="{372A01D0-44CB-44B2-885F-E82052E3D397}" presName="parentLin" presStyleCnt="0"/>
      <dgm:spPr/>
    </dgm:pt>
    <dgm:pt modelId="{F93D23ED-FDB1-0749-BC91-6BBE16B93058}" type="pres">
      <dgm:prSet presAssocID="{372A01D0-44CB-44B2-885F-E82052E3D397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92BDFB9-8490-8841-8ED7-365DDA8FA7EF}" type="pres">
      <dgm:prSet presAssocID="{372A01D0-44CB-44B2-885F-E82052E3D39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FC05A-001D-C445-AE12-965887485B8A}" type="pres">
      <dgm:prSet presAssocID="{372A01D0-44CB-44B2-885F-E82052E3D397}" presName="negativeSpace" presStyleCnt="0"/>
      <dgm:spPr/>
    </dgm:pt>
    <dgm:pt modelId="{4EFEF342-8407-754B-AAF3-0B835C73D5D6}" type="pres">
      <dgm:prSet presAssocID="{372A01D0-44CB-44B2-885F-E82052E3D39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43D6E2F-FADE-D649-BCB2-B4F4FB0CE772}" type="presOf" srcId="{59A4AFA8-0003-4BA1-90E9-32F376F0CAE5}" destId="{3E15A289-1E3B-5E41-AC61-BB35FE0174BC}" srcOrd="0" destOrd="0" presId="urn:microsoft.com/office/officeart/2005/8/layout/list1"/>
    <dgm:cxn modelId="{B99B1A87-43C4-EF44-B7FC-E1A35390B44A}" type="presOf" srcId="{372A01D0-44CB-44B2-885F-E82052E3D397}" destId="{F92BDFB9-8490-8841-8ED7-365DDA8FA7EF}" srcOrd="1" destOrd="0" presId="urn:microsoft.com/office/officeart/2005/8/layout/list1"/>
    <dgm:cxn modelId="{C187A285-9276-A347-9A9D-62A440F2F773}" type="presOf" srcId="{332CE401-424B-4E0E-A601-03708CD91D88}" destId="{12CC5D30-8C8C-6844-B9D2-107351FAFD98}" srcOrd="1" destOrd="0" presId="urn:microsoft.com/office/officeart/2005/8/layout/list1"/>
    <dgm:cxn modelId="{C246A165-D3D9-4C35-9C6F-4C6C34FC1E7A}" srcId="{4A3A4235-73EF-404A-BE25-56C9A4AF1471}" destId="{2A23F008-F4C9-4A8C-BAF2-025136D79643}" srcOrd="3" destOrd="0" parTransId="{FA1B7797-3A5B-4D0F-A87C-8C38F52674B4}" sibTransId="{9C91C86E-293A-48C7-A5F0-A55227718F34}"/>
    <dgm:cxn modelId="{2BA5331C-4957-4426-9D13-19B9CF100416}" srcId="{4A3A4235-73EF-404A-BE25-56C9A4AF1471}" destId="{59A4AFA8-0003-4BA1-90E9-32F376F0CAE5}" srcOrd="0" destOrd="0" parTransId="{11A97AE3-DB51-4CC9-9F55-CCB05FAF3E1D}" sibTransId="{43AD55CF-C722-4514-A451-6A76EF420564}"/>
    <dgm:cxn modelId="{496AA4DF-037D-9A46-88E1-9600BDDEADCF}" type="presOf" srcId="{386AEC41-4EEA-4B3B-96C1-628034016811}" destId="{0F4C352F-6A6C-BE4D-BAC8-ECAB50827E08}" srcOrd="0" destOrd="0" presId="urn:microsoft.com/office/officeart/2005/8/layout/list1"/>
    <dgm:cxn modelId="{CF3DACC3-9D36-1D48-B980-B7096BF76F88}" type="presOf" srcId="{4A3A4235-73EF-404A-BE25-56C9A4AF1471}" destId="{00A0364C-3A24-FA4C-B91A-B5D69679CCB6}" srcOrd="0" destOrd="0" presId="urn:microsoft.com/office/officeart/2005/8/layout/list1"/>
    <dgm:cxn modelId="{5377CFF9-0549-4A3F-8FF6-35361601DEB9}" srcId="{4A3A4235-73EF-404A-BE25-56C9A4AF1471}" destId="{372A01D0-44CB-44B2-885F-E82052E3D397}" srcOrd="4" destOrd="0" parTransId="{AEA3AFB7-EA45-411F-8F04-2699A750A166}" sibTransId="{F6CFEC68-B735-43AB-BDB2-3E6E82B63480}"/>
    <dgm:cxn modelId="{4BE11BBB-03A2-1946-949E-91E74BD0FBDB}" type="presOf" srcId="{2A23F008-F4C9-4A8C-BAF2-025136D79643}" destId="{DFA80B13-DDAB-3D4D-9F42-07C6BB747615}" srcOrd="1" destOrd="0" presId="urn:microsoft.com/office/officeart/2005/8/layout/list1"/>
    <dgm:cxn modelId="{28C3C1D6-A13C-4B40-B73D-079E0F857C56}" type="presOf" srcId="{2A23F008-F4C9-4A8C-BAF2-025136D79643}" destId="{7AD2A53E-7C18-6740-9F47-C65F7C877E0B}" srcOrd="0" destOrd="0" presId="urn:microsoft.com/office/officeart/2005/8/layout/list1"/>
    <dgm:cxn modelId="{E2B96791-CCA2-40AD-8161-BB2803D46235}" srcId="{4A3A4235-73EF-404A-BE25-56C9A4AF1471}" destId="{386AEC41-4EEA-4B3B-96C1-628034016811}" srcOrd="2" destOrd="0" parTransId="{96A8FE8C-9079-4F66-ABB1-3AF932F440F7}" sibTransId="{4C41B5E0-0CED-4807-8032-BE97E4264547}"/>
    <dgm:cxn modelId="{968D5309-4B30-A14A-A9BB-B66B0AFDC4C9}" type="presOf" srcId="{372A01D0-44CB-44B2-885F-E82052E3D397}" destId="{F93D23ED-FDB1-0749-BC91-6BBE16B93058}" srcOrd="0" destOrd="0" presId="urn:microsoft.com/office/officeart/2005/8/layout/list1"/>
    <dgm:cxn modelId="{5C1CC0EA-F02A-F04E-84CA-2E5510A7F76A}" type="presOf" srcId="{386AEC41-4EEA-4B3B-96C1-628034016811}" destId="{300B7EB1-3168-7E4E-B09F-CE2969D93425}" srcOrd="1" destOrd="0" presId="urn:microsoft.com/office/officeart/2005/8/layout/list1"/>
    <dgm:cxn modelId="{9F0B629D-BEC7-1545-AF4B-6872B70DD77A}" type="presOf" srcId="{332CE401-424B-4E0E-A601-03708CD91D88}" destId="{555F321F-DF53-4246-ACB0-F94429F3AA92}" srcOrd="0" destOrd="0" presId="urn:microsoft.com/office/officeart/2005/8/layout/list1"/>
    <dgm:cxn modelId="{6A9A9D7D-D381-4EDB-AEBA-51EC45D3B508}" srcId="{4A3A4235-73EF-404A-BE25-56C9A4AF1471}" destId="{332CE401-424B-4E0E-A601-03708CD91D88}" srcOrd="1" destOrd="0" parTransId="{BAD542FB-804C-4E63-9F34-B4C0827003DC}" sibTransId="{3254144B-1466-4D9B-B3BA-3B04EC71479E}"/>
    <dgm:cxn modelId="{19DA14E6-F96B-6E48-825D-067630DCC999}" type="presOf" srcId="{59A4AFA8-0003-4BA1-90E9-32F376F0CAE5}" destId="{DB799D1C-A94C-2941-BFA8-38A58A7CB130}" srcOrd="1" destOrd="0" presId="urn:microsoft.com/office/officeart/2005/8/layout/list1"/>
    <dgm:cxn modelId="{74781670-DE74-7D44-8DAC-3E882B7ECDEC}" type="presParOf" srcId="{00A0364C-3A24-FA4C-B91A-B5D69679CCB6}" destId="{1CA59064-314A-964D-90E8-26E3B8B9D020}" srcOrd="0" destOrd="0" presId="urn:microsoft.com/office/officeart/2005/8/layout/list1"/>
    <dgm:cxn modelId="{4C08D63F-4B33-3847-B421-1D126F6B2BBE}" type="presParOf" srcId="{1CA59064-314A-964D-90E8-26E3B8B9D020}" destId="{3E15A289-1E3B-5E41-AC61-BB35FE0174BC}" srcOrd="0" destOrd="0" presId="urn:microsoft.com/office/officeart/2005/8/layout/list1"/>
    <dgm:cxn modelId="{B3395F19-EC98-604D-AFFF-DA4AD7735372}" type="presParOf" srcId="{1CA59064-314A-964D-90E8-26E3B8B9D020}" destId="{DB799D1C-A94C-2941-BFA8-38A58A7CB130}" srcOrd="1" destOrd="0" presId="urn:microsoft.com/office/officeart/2005/8/layout/list1"/>
    <dgm:cxn modelId="{29A3076F-0F91-364A-9E01-26506B879809}" type="presParOf" srcId="{00A0364C-3A24-FA4C-B91A-B5D69679CCB6}" destId="{8FC07336-2517-8646-B1FD-D5810C3E4BA6}" srcOrd="1" destOrd="0" presId="urn:microsoft.com/office/officeart/2005/8/layout/list1"/>
    <dgm:cxn modelId="{5CB02D0D-A739-EC46-B6D4-2418F796EC4B}" type="presParOf" srcId="{00A0364C-3A24-FA4C-B91A-B5D69679CCB6}" destId="{41FFAAC6-671A-2841-8E60-50481E40320D}" srcOrd="2" destOrd="0" presId="urn:microsoft.com/office/officeart/2005/8/layout/list1"/>
    <dgm:cxn modelId="{8B788D15-22B9-7B40-A330-CF907B23A56C}" type="presParOf" srcId="{00A0364C-3A24-FA4C-B91A-B5D69679CCB6}" destId="{2A7454A0-11EA-E149-BBFA-4895EBE12AE5}" srcOrd="3" destOrd="0" presId="urn:microsoft.com/office/officeart/2005/8/layout/list1"/>
    <dgm:cxn modelId="{8BD43D9F-64A5-354F-873B-93D3A389366F}" type="presParOf" srcId="{00A0364C-3A24-FA4C-B91A-B5D69679CCB6}" destId="{419CD35F-0E63-6D44-B755-168273DB5CE9}" srcOrd="4" destOrd="0" presId="urn:microsoft.com/office/officeart/2005/8/layout/list1"/>
    <dgm:cxn modelId="{1770A855-B78F-9740-B0D7-BE52411313AA}" type="presParOf" srcId="{419CD35F-0E63-6D44-B755-168273DB5CE9}" destId="{555F321F-DF53-4246-ACB0-F94429F3AA92}" srcOrd="0" destOrd="0" presId="urn:microsoft.com/office/officeart/2005/8/layout/list1"/>
    <dgm:cxn modelId="{FB3CD48D-A682-4847-80E0-D5E0EAD05A71}" type="presParOf" srcId="{419CD35F-0E63-6D44-B755-168273DB5CE9}" destId="{12CC5D30-8C8C-6844-B9D2-107351FAFD98}" srcOrd="1" destOrd="0" presId="urn:microsoft.com/office/officeart/2005/8/layout/list1"/>
    <dgm:cxn modelId="{F9209E0D-7BE4-CF47-BBDD-CC528F1FEC1C}" type="presParOf" srcId="{00A0364C-3A24-FA4C-B91A-B5D69679CCB6}" destId="{8C4A711D-5502-1247-9B71-06DD8512DA1D}" srcOrd="5" destOrd="0" presId="urn:microsoft.com/office/officeart/2005/8/layout/list1"/>
    <dgm:cxn modelId="{B3CBF50D-3044-5A49-8A16-747514EFA96C}" type="presParOf" srcId="{00A0364C-3A24-FA4C-B91A-B5D69679CCB6}" destId="{6E75A94F-A334-1740-A49D-C4924E573387}" srcOrd="6" destOrd="0" presId="urn:microsoft.com/office/officeart/2005/8/layout/list1"/>
    <dgm:cxn modelId="{3F864D68-D37D-C346-9C3B-6FD488C1800F}" type="presParOf" srcId="{00A0364C-3A24-FA4C-B91A-B5D69679CCB6}" destId="{F83ED3FC-7797-1048-B7BB-757587B3ED26}" srcOrd="7" destOrd="0" presId="urn:microsoft.com/office/officeart/2005/8/layout/list1"/>
    <dgm:cxn modelId="{4074DFEC-7D9F-8348-9833-75E3714ACEF6}" type="presParOf" srcId="{00A0364C-3A24-FA4C-B91A-B5D69679CCB6}" destId="{16D245AE-1249-5048-80E5-5644E4C71581}" srcOrd="8" destOrd="0" presId="urn:microsoft.com/office/officeart/2005/8/layout/list1"/>
    <dgm:cxn modelId="{B052575A-76A9-A54F-88DC-4FF10C99A1DA}" type="presParOf" srcId="{16D245AE-1249-5048-80E5-5644E4C71581}" destId="{0F4C352F-6A6C-BE4D-BAC8-ECAB50827E08}" srcOrd="0" destOrd="0" presId="urn:microsoft.com/office/officeart/2005/8/layout/list1"/>
    <dgm:cxn modelId="{9C38D778-0C85-DB49-BB88-A1D67A94D8DE}" type="presParOf" srcId="{16D245AE-1249-5048-80E5-5644E4C71581}" destId="{300B7EB1-3168-7E4E-B09F-CE2969D93425}" srcOrd="1" destOrd="0" presId="urn:microsoft.com/office/officeart/2005/8/layout/list1"/>
    <dgm:cxn modelId="{4BA8EC59-0B03-BB4D-AC53-AD569D2D6F48}" type="presParOf" srcId="{00A0364C-3A24-FA4C-B91A-B5D69679CCB6}" destId="{1BD50040-85C3-7542-AABD-A3FADE784BDE}" srcOrd="9" destOrd="0" presId="urn:microsoft.com/office/officeart/2005/8/layout/list1"/>
    <dgm:cxn modelId="{76835D7A-C9E7-C142-BD3F-F157415B4AB8}" type="presParOf" srcId="{00A0364C-3A24-FA4C-B91A-B5D69679CCB6}" destId="{B8029FE2-F2C8-3B41-AAB8-FA2051CB0C05}" srcOrd="10" destOrd="0" presId="urn:microsoft.com/office/officeart/2005/8/layout/list1"/>
    <dgm:cxn modelId="{08D1D25B-4AB6-7848-B0D9-DE9066C121A1}" type="presParOf" srcId="{00A0364C-3A24-FA4C-B91A-B5D69679CCB6}" destId="{94EE7BE0-00F5-B74F-9F46-EE8C6E61C65D}" srcOrd="11" destOrd="0" presId="urn:microsoft.com/office/officeart/2005/8/layout/list1"/>
    <dgm:cxn modelId="{33E66E79-18F2-BB4A-8D15-5094A5AA7633}" type="presParOf" srcId="{00A0364C-3A24-FA4C-B91A-B5D69679CCB6}" destId="{80A3576D-BDD7-6E40-9277-FD361D33E0A3}" srcOrd="12" destOrd="0" presId="urn:microsoft.com/office/officeart/2005/8/layout/list1"/>
    <dgm:cxn modelId="{5F8D2F6F-FBE9-F645-858D-AF096D48BE6B}" type="presParOf" srcId="{80A3576D-BDD7-6E40-9277-FD361D33E0A3}" destId="{7AD2A53E-7C18-6740-9F47-C65F7C877E0B}" srcOrd="0" destOrd="0" presId="urn:microsoft.com/office/officeart/2005/8/layout/list1"/>
    <dgm:cxn modelId="{6218DB79-A0DC-404D-BBF6-9AD8440982B5}" type="presParOf" srcId="{80A3576D-BDD7-6E40-9277-FD361D33E0A3}" destId="{DFA80B13-DDAB-3D4D-9F42-07C6BB747615}" srcOrd="1" destOrd="0" presId="urn:microsoft.com/office/officeart/2005/8/layout/list1"/>
    <dgm:cxn modelId="{23E9C9E9-A8DE-B04F-9A98-819C9927EEE2}" type="presParOf" srcId="{00A0364C-3A24-FA4C-B91A-B5D69679CCB6}" destId="{78463FEC-F0E6-A942-8F1F-395D563DFCEF}" srcOrd="13" destOrd="0" presId="urn:microsoft.com/office/officeart/2005/8/layout/list1"/>
    <dgm:cxn modelId="{90FFE7B8-542A-2944-9EB9-C2E195C2AD60}" type="presParOf" srcId="{00A0364C-3A24-FA4C-B91A-B5D69679CCB6}" destId="{FEFDE6A0-1502-4447-9FE1-0B1E407B931C}" srcOrd="14" destOrd="0" presId="urn:microsoft.com/office/officeart/2005/8/layout/list1"/>
    <dgm:cxn modelId="{073FFC82-D11C-C249-90A4-98873FFBD27E}" type="presParOf" srcId="{00A0364C-3A24-FA4C-B91A-B5D69679CCB6}" destId="{ACE67CF8-3BC8-6E4F-BB01-86F0C94C9996}" srcOrd="15" destOrd="0" presId="urn:microsoft.com/office/officeart/2005/8/layout/list1"/>
    <dgm:cxn modelId="{5CD2872E-BED1-064B-8DEB-F1ED793F5492}" type="presParOf" srcId="{00A0364C-3A24-FA4C-B91A-B5D69679CCB6}" destId="{F372DB2F-551C-C54D-BADF-490D20BC68F5}" srcOrd="16" destOrd="0" presId="urn:microsoft.com/office/officeart/2005/8/layout/list1"/>
    <dgm:cxn modelId="{90C8DADC-9689-C349-95AF-F30BAF8B9334}" type="presParOf" srcId="{F372DB2F-551C-C54D-BADF-490D20BC68F5}" destId="{F93D23ED-FDB1-0749-BC91-6BBE16B93058}" srcOrd="0" destOrd="0" presId="urn:microsoft.com/office/officeart/2005/8/layout/list1"/>
    <dgm:cxn modelId="{BC5EA55D-1A34-8C47-A2C0-E142EB152388}" type="presParOf" srcId="{F372DB2F-551C-C54D-BADF-490D20BC68F5}" destId="{F92BDFB9-8490-8841-8ED7-365DDA8FA7EF}" srcOrd="1" destOrd="0" presId="urn:microsoft.com/office/officeart/2005/8/layout/list1"/>
    <dgm:cxn modelId="{FC3FD11B-D12B-EB48-86F8-D7DF6AC00662}" type="presParOf" srcId="{00A0364C-3A24-FA4C-B91A-B5D69679CCB6}" destId="{F8AFC05A-001D-C445-AE12-965887485B8A}" srcOrd="17" destOrd="0" presId="urn:microsoft.com/office/officeart/2005/8/layout/list1"/>
    <dgm:cxn modelId="{57EB700D-5FE7-3847-8225-65C0486017D2}" type="presParOf" srcId="{00A0364C-3A24-FA4C-B91A-B5D69679CCB6}" destId="{4EFEF342-8407-754B-AAF3-0B835C73D5D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FAAC6-671A-2841-8E60-50481E40320D}">
      <dsp:nvSpPr>
        <dsp:cNvPr id="0" name=""/>
        <dsp:cNvSpPr/>
      </dsp:nvSpPr>
      <dsp:spPr>
        <a:xfrm>
          <a:off x="0" y="42440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99D1C-A94C-2941-BFA8-38A58A7CB130}">
      <dsp:nvSpPr>
        <dsp:cNvPr id="0" name=""/>
        <dsp:cNvSpPr/>
      </dsp:nvSpPr>
      <dsp:spPr>
        <a:xfrm>
          <a:off x="333341" y="70160"/>
          <a:ext cx="4666783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1. Open communication channels</a:t>
          </a:r>
        </a:p>
      </dsp:txBody>
      <dsp:txXfrm>
        <a:off x="367926" y="104745"/>
        <a:ext cx="4597613" cy="639310"/>
      </dsp:txXfrm>
    </dsp:sp>
    <dsp:sp modelId="{6E75A94F-A334-1740-A49D-C4924E573387}">
      <dsp:nvSpPr>
        <dsp:cNvPr id="0" name=""/>
        <dsp:cNvSpPr/>
      </dsp:nvSpPr>
      <dsp:spPr>
        <a:xfrm>
          <a:off x="0" y="151304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C5D30-8C8C-6844-B9D2-107351FAFD98}">
      <dsp:nvSpPr>
        <dsp:cNvPr id="0" name=""/>
        <dsp:cNvSpPr/>
      </dsp:nvSpPr>
      <dsp:spPr>
        <a:xfrm>
          <a:off x="333341" y="1158800"/>
          <a:ext cx="4666783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2. Non-punitive reporting</a:t>
          </a:r>
        </a:p>
      </dsp:txBody>
      <dsp:txXfrm>
        <a:off x="367926" y="1193385"/>
        <a:ext cx="4597613" cy="639310"/>
      </dsp:txXfrm>
    </dsp:sp>
    <dsp:sp modelId="{B8029FE2-F2C8-3B41-AAB8-FA2051CB0C05}">
      <dsp:nvSpPr>
        <dsp:cNvPr id="0" name=""/>
        <dsp:cNvSpPr/>
      </dsp:nvSpPr>
      <dsp:spPr>
        <a:xfrm>
          <a:off x="0" y="260168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B7EB1-3168-7E4E-B09F-CE2969D93425}">
      <dsp:nvSpPr>
        <dsp:cNvPr id="0" name=""/>
        <dsp:cNvSpPr/>
      </dsp:nvSpPr>
      <dsp:spPr>
        <a:xfrm>
          <a:off x="333341" y="2247440"/>
          <a:ext cx="4666783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3. Supportive leadership</a:t>
          </a:r>
        </a:p>
      </dsp:txBody>
      <dsp:txXfrm>
        <a:off x="367926" y="2282025"/>
        <a:ext cx="4597613" cy="639310"/>
      </dsp:txXfrm>
    </dsp:sp>
    <dsp:sp modelId="{FEFDE6A0-1502-4447-9FE1-0B1E407B931C}">
      <dsp:nvSpPr>
        <dsp:cNvPr id="0" name=""/>
        <dsp:cNvSpPr/>
      </dsp:nvSpPr>
      <dsp:spPr>
        <a:xfrm>
          <a:off x="0" y="369031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80B13-DDAB-3D4D-9F42-07C6BB747615}">
      <dsp:nvSpPr>
        <dsp:cNvPr id="0" name=""/>
        <dsp:cNvSpPr/>
      </dsp:nvSpPr>
      <dsp:spPr>
        <a:xfrm>
          <a:off x="333341" y="3336080"/>
          <a:ext cx="4666783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4. Team collaboration</a:t>
          </a:r>
        </a:p>
      </dsp:txBody>
      <dsp:txXfrm>
        <a:off x="367926" y="3370665"/>
        <a:ext cx="4597613" cy="639310"/>
      </dsp:txXfrm>
    </dsp:sp>
    <dsp:sp modelId="{4EFEF342-8407-754B-AAF3-0B835C73D5D6}">
      <dsp:nvSpPr>
        <dsp:cNvPr id="0" name=""/>
        <dsp:cNvSpPr/>
      </dsp:nvSpPr>
      <dsp:spPr>
        <a:xfrm>
          <a:off x="0" y="477895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BDFB9-8490-8841-8ED7-365DDA8FA7EF}">
      <dsp:nvSpPr>
        <dsp:cNvPr id="0" name=""/>
        <dsp:cNvSpPr/>
      </dsp:nvSpPr>
      <dsp:spPr>
        <a:xfrm>
          <a:off x="333341" y="4424719"/>
          <a:ext cx="4666783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5. Learning culture</a:t>
          </a:r>
        </a:p>
      </dsp:txBody>
      <dsp:txXfrm>
        <a:off x="367926" y="4459304"/>
        <a:ext cx="459761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24041-3034-EF4B-80A1-DB1103A384E2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B561B-52F3-DF4F-919C-E90EADA2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54AA1-64E3-6149-B540-3268802B9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Anxiety zone can occur when employees are reprimanded for having an injury—blame game</a:t>
            </a:r>
          </a:p>
          <a:p>
            <a:endParaRPr lang="en-US" dirty="0"/>
          </a:p>
          <a:p>
            <a:r>
              <a:rPr lang="en-US" dirty="0"/>
              <a:t>Apathy can occur when we do not listen to our employees who see something and tell us and then we ignore it and someone gets hurt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561B-52F3-DF4F-919C-E90EADA236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Mistakes/Near misses as part of the learning process  Opportunities for improvement and innovation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561B-52F3-DF4F-919C-E90EADA236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4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alpha val="80000"/>
                  </a:schemeClr>
                </a:solidFill>
              </a:rPr>
              <a:t>The environment nourishes the seed - -allows it to grow.  If you create this kind of environment where everyone has a voice you are demonstrating actively caring.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561B-52F3-DF4F-919C-E90EADA236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1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no one steps up to challenge information – you maintain the status quo  No new insights are offered  Innovation grinds to a halt! Want a culture that admits mistakes – quickly!  Share the mistakes so that the team can learn and grow from that failure  Decisions will inherently become MORE effective and creative!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561B-52F3-DF4F-919C-E90EADA236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0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 went to EAP – referred for counseling – waited 60 days for an appointment then got hit with $150 per visit stopped after 3 </a:t>
            </a:r>
            <a:r>
              <a:rPr lang="en-US" dirty="0" err="1"/>
              <a:t>vsiits</a:t>
            </a:r>
            <a:r>
              <a:rPr lang="en-US" dirty="0"/>
              <a:t> even though it was working for him.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B561B-52F3-DF4F-919C-E90EADA236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4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9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2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7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CB06-3CC6-2B45-953F-3757359242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8CFE-7468-4C4E-AC12-1094C7E3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a@workplacehealthinc.co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sycnet.apa.org/doi/10.1093/clipsy.9.3.329" TargetMode="Externa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hanna@Workplacehealthinc.com" TargetMode="Externa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a@workplacehealthinc.co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a@WorkplaceHealthInc.com" TargetMode="External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a@WorkplaceHealthInc.com" TargetMode="External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BEE4615-0183-8140-8598-BC730E443E85}"/>
              </a:ext>
            </a:extLst>
          </p:cNvPr>
          <p:cNvSpPr/>
          <p:nvPr/>
        </p:nvSpPr>
        <p:spPr>
          <a:xfrm>
            <a:off x="210884" y="178593"/>
            <a:ext cx="11401425" cy="6500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FCAB11B-D1AC-6E9A-137D-7E55174FB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2" y="5205046"/>
            <a:ext cx="2733107" cy="1120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863ED-261C-57B4-A6D4-E207731EF30C}"/>
              </a:ext>
            </a:extLst>
          </p:cNvPr>
          <p:cNvSpPr txBox="1"/>
          <p:nvPr/>
        </p:nvSpPr>
        <p:spPr>
          <a:xfrm>
            <a:off x="2059465" y="2508033"/>
            <a:ext cx="8602466" cy="2431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Getting Better Results from Safety -             A Psychological Approach</a:t>
            </a:r>
            <a:r>
              <a:rPr lang="en-US" sz="7200" dirty="0">
                <a:solidFill>
                  <a:schemeClr val="bg1"/>
                </a:solidFill>
                <a:effectLst/>
              </a:rPr>
              <a:t> </a:t>
            </a:r>
            <a:endParaRPr lang="en-US" sz="66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Presented by: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Shanna Dunbar BSN RN COHN-S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E3B6C-0710-01B5-6131-6DCEC69E7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31" y="450633"/>
            <a:ext cx="522219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90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74088B-5003-0907-3AC5-3574B9F2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0"/>
            <a:ext cx="120199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67541-B6EE-4CF5-E41C-0F7A4C80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24518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Just for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78ED-27AC-A9A2-DE06-E7B9433A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72029"/>
            <a:ext cx="10515600" cy="4351338"/>
          </a:xfrm>
        </p:spPr>
        <p:txBody>
          <a:bodyPr/>
          <a:lstStyle/>
          <a:p>
            <a:r>
              <a:rPr lang="en-US" dirty="0"/>
              <a:t>Email me at </a:t>
            </a:r>
            <a:r>
              <a:rPr lang="en-US" dirty="0">
                <a:hlinkClick r:id="rId3"/>
              </a:rPr>
              <a:t>Shanna@workplacehealthinc.com</a:t>
            </a:r>
            <a:endParaRPr lang="en-US" dirty="0"/>
          </a:p>
          <a:p>
            <a:r>
              <a:rPr lang="en-US" dirty="0"/>
              <a:t>Put </a:t>
            </a:r>
            <a:r>
              <a:rPr lang="en-US" b="1" dirty="0">
                <a:solidFill>
                  <a:srgbClr val="0070C0"/>
                </a:solidFill>
              </a:rPr>
              <a:t>PSYCHOLOGICAL SAFETY (or PS) </a:t>
            </a:r>
            <a:r>
              <a:rPr lang="en-US" dirty="0"/>
              <a:t>in the subject line</a:t>
            </a:r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Reference list for Psychological Safety research –detailed ppt slides</a:t>
            </a:r>
          </a:p>
          <a:p>
            <a:pPr lvl="1"/>
            <a:r>
              <a:rPr lang="en-US" dirty="0"/>
              <a:t>The 5 things you can do right now to improve Psychological Safety at your workplace</a:t>
            </a:r>
          </a:p>
          <a:p>
            <a:pPr lvl="1"/>
            <a:r>
              <a:rPr lang="en-US" dirty="0"/>
              <a:t>1 – 1 mentoring call with me to gain insights about your workplace</a:t>
            </a:r>
          </a:p>
        </p:txBody>
      </p:sp>
      <p:pic>
        <p:nvPicPr>
          <p:cNvPr id="10" name="Picture 2" descr="Your Metaphor Toolbox">
            <a:extLst>
              <a:ext uri="{FF2B5EF4-FFF2-40B4-BE49-F238E27FC236}">
                <a16:creationId xmlns:a16="http://schemas.microsoft.com/office/drawing/2014/main" id="{1884A766-44BA-8F9D-1037-5A51170B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80" y="0"/>
            <a:ext cx="2929287" cy="24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8883CE-6E41-BDBE-2EF2-A0988003AA3D}"/>
              </a:ext>
            </a:extLst>
          </p:cNvPr>
          <p:cNvSpPr/>
          <p:nvPr/>
        </p:nvSpPr>
        <p:spPr>
          <a:xfrm>
            <a:off x="5593938" y="496371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E37BD-33EB-45F8-872B-70FB9BD501A1}"/>
              </a:ext>
            </a:extLst>
          </p:cNvPr>
          <p:cNvSpPr/>
          <p:nvPr/>
        </p:nvSpPr>
        <p:spPr>
          <a:xfrm>
            <a:off x="7293403" y="338982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👷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2887B-E608-7CC3-BA39-5EE8ECFEA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656" y="99365"/>
            <a:ext cx="25019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2896D-533A-D048-AB67-082AA31E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15"/>
          <a:stretch/>
        </p:blipFill>
        <p:spPr>
          <a:xfrm>
            <a:off x="370114" y="0"/>
            <a:ext cx="8461065" cy="6858000"/>
          </a:xfrm>
          <a:prstGeom prst="rect">
            <a:avLst/>
          </a:prstGeom>
        </p:spPr>
      </p:pic>
      <p:pic>
        <p:nvPicPr>
          <p:cNvPr id="8" name="Picture 6" descr="Spiritual Health - Be a Healthy Spirit by Practicing Spirituality">
            <a:extLst>
              <a:ext uri="{FF2B5EF4-FFF2-40B4-BE49-F238E27FC236}">
                <a16:creationId xmlns:a16="http://schemas.microsoft.com/office/drawing/2014/main" id="{A1B90406-5484-BA49-A19B-B77051027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7411"/>
          <a:stretch/>
        </p:blipFill>
        <p:spPr bwMode="auto">
          <a:xfrm>
            <a:off x="9346564" y="4603207"/>
            <a:ext cx="2845435" cy="22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A4E8806-31F9-9E4E-8279-F992F2E77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0"/>
            <a:ext cx="2692400" cy="24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EALTHY FEET + HAPPY WORKERS = HEALTHY BUSINESS | SelectFlex">
            <a:extLst>
              <a:ext uri="{FF2B5EF4-FFF2-40B4-BE49-F238E27FC236}">
                <a16:creationId xmlns:a16="http://schemas.microsoft.com/office/drawing/2014/main" id="{8C821E0E-04A4-9246-80E3-FA3C4789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565" y="2242938"/>
            <a:ext cx="2845435" cy="23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C90D0D-2C98-8C49-BF8D-2C432D4408A5}"/>
              </a:ext>
            </a:extLst>
          </p:cNvPr>
          <p:cNvSpPr/>
          <p:nvPr/>
        </p:nvSpPr>
        <p:spPr>
          <a:xfrm>
            <a:off x="2073102" y="1781272"/>
            <a:ext cx="489157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Psychological Safety ~</a:t>
            </a:r>
          </a:p>
          <a:p>
            <a:pPr algn="ctr"/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APPLIED</a:t>
            </a:r>
          </a:p>
        </p:txBody>
      </p:sp>
    </p:spTree>
    <p:extLst>
      <p:ext uri="{BB962C8B-B14F-4D97-AF65-F5344CB8AC3E}">
        <p14:creationId xmlns:p14="http://schemas.microsoft.com/office/powerpoint/2010/main" val="275546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533BF-0282-21D3-433F-902AE52F1BE0}"/>
              </a:ext>
            </a:extLst>
          </p:cNvPr>
          <p:cNvSpPr txBox="1"/>
          <p:nvPr/>
        </p:nvSpPr>
        <p:spPr>
          <a:xfrm>
            <a:off x="1240971" y="587829"/>
            <a:ext cx="330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</a:rPr>
              <a:t>Two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0564F-CF69-3957-A919-A0992BCBD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873250"/>
            <a:ext cx="5208004" cy="3968750"/>
          </a:xfrm>
          <a:prstGeom prst="rect">
            <a:avLst/>
          </a:prstGeom>
        </p:spPr>
      </p:pic>
      <p:pic>
        <p:nvPicPr>
          <p:cNvPr id="5" name="Content Placeholder 4" descr="A logo of a doctor&#10;&#10;Description automatically generated">
            <a:extLst>
              <a:ext uri="{FF2B5EF4-FFF2-40B4-BE49-F238E27FC236}">
                <a16:creationId xmlns:a16="http://schemas.microsoft.com/office/drawing/2014/main" id="{82BDC92E-372C-2B03-F8BA-49FB5E2A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804" y="1722238"/>
            <a:ext cx="6257544" cy="42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539C5E-132A-2097-8FD0-824F09BBA567}"/>
              </a:ext>
            </a:extLst>
          </p:cNvPr>
          <p:cNvSpPr txBox="1"/>
          <p:nvPr/>
        </p:nvSpPr>
        <p:spPr>
          <a:xfrm>
            <a:off x="1136397" y="728134"/>
            <a:ext cx="5323715" cy="722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status quo guy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230AF-6F3E-B984-62B2-9CF3427C7BCA}"/>
              </a:ext>
            </a:extLst>
          </p:cNvPr>
          <p:cNvSpPr txBox="1"/>
          <p:nvPr/>
        </p:nvSpPr>
        <p:spPr>
          <a:xfrm>
            <a:off x="457200" y="1699557"/>
            <a:ext cx="5315189" cy="45706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Hides own mistakes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Blames others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Authoritative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Intimidates others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Punitive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Monday morning quarterback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Tolerate toxic behavior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Lack of confrontation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‘We have always done it this way”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artoon of a person wearing a suit and tie&#10;&#10;Description automatically generated">
            <a:extLst>
              <a:ext uri="{FF2B5EF4-FFF2-40B4-BE49-F238E27FC236}">
                <a16:creationId xmlns:a16="http://schemas.microsoft.com/office/drawing/2014/main" id="{B09078CD-3B5A-BEE6-4441-AF1A8ADFB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855874"/>
            <a:ext cx="4170530" cy="31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63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BD130-A031-7244-A7CF-E63E186DBA08}"/>
              </a:ext>
            </a:extLst>
          </p:cNvPr>
          <p:cNvSpPr txBox="1"/>
          <p:nvPr/>
        </p:nvSpPr>
        <p:spPr>
          <a:xfrm>
            <a:off x="1133515" y="715379"/>
            <a:ext cx="10176151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superhero health and safety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logo of a doctor&#10;&#10;Description automatically generated">
            <a:extLst>
              <a:ext uri="{FF2B5EF4-FFF2-40B4-BE49-F238E27FC236}">
                <a16:creationId xmlns:a16="http://schemas.microsoft.com/office/drawing/2014/main" id="{C97D6594-6942-FB35-139A-7D23454F1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9" y="3958840"/>
            <a:ext cx="3024926" cy="2064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94BFA2-F5ED-7269-94AF-A24C7D5AA3B2}"/>
              </a:ext>
            </a:extLst>
          </p:cNvPr>
          <p:cNvSpPr txBox="1"/>
          <p:nvPr/>
        </p:nvSpPr>
        <p:spPr>
          <a:xfrm>
            <a:off x="5660966" y="2036193"/>
            <a:ext cx="6531033" cy="38452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40030" indent="-192024" defTabSz="768096">
              <a:lnSpc>
                <a:spcPct val="9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Acknowledges own mistakes</a:t>
            </a:r>
          </a:p>
          <a:p>
            <a:pPr marL="240030" indent="-192024" defTabSz="768096">
              <a:lnSpc>
                <a:spcPct val="9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open to feedback</a:t>
            </a:r>
          </a:p>
          <a:p>
            <a:pPr marL="240030" indent="-192024" defTabSz="768096">
              <a:lnSpc>
                <a:spcPct val="9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curious</a:t>
            </a:r>
          </a:p>
          <a:p>
            <a:pPr marL="240030" indent="-192024" defTabSz="768096">
              <a:lnSpc>
                <a:spcPct val="9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Asks others’ opinion</a:t>
            </a:r>
          </a:p>
          <a:p>
            <a:pPr marL="240030" indent="-192024" defTabSz="768096">
              <a:lnSpc>
                <a:spcPct val="9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Knows and uses team members’ strengths</a:t>
            </a:r>
          </a:p>
          <a:p>
            <a:pPr marL="240030" indent="-192024" defTabSz="768096">
              <a:lnSpc>
                <a:spcPct val="9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what others’ need</a:t>
            </a:r>
          </a:p>
          <a:p>
            <a:pPr marL="240030" indent="-192024" defTabSz="768096">
              <a:lnSpc>
                <a:spcPct val="9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‘See something –say something”</a:t>
            </a:r>
          </a:p>
          <a:p>
            <a:pPr marL="240030" indent="-192024" defTabSz="768096">
              <a:lnSpc>
                <a:spcPct val="90000"/>
              </a:lnSpc>
              <a:spcAft>
                <a:spcPts val="504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89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FBC34D-C43C-C3FD-2B5D-FD723B9C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0765" cy="6857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C63014-DA95-47A7-B16E-4754F6611E5E}"/>
              </a:ext>
            </a:extLst>
          </p:cNvPr>
          <p:cNvSpPr txBox="1"/>
          <p:nvPr/>
        </p:nvSpPr>
        <p:spPr>
          <a:xfrm>
            <a:off x="7025378" y="1321806"/>
            <a:ext cx="416755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Fostering Psychological Safety</a:t>
            </a:r>
          </a:p>
        </p:txBody>
      </p:sp>
    </p:spTree>
    <p:extLst>
      <p:ext uri="{BB962C8B-B14F-4D97-AF65-F5344CB8AC3E}">
        <p14:creationId xmlns:p14="http://schemas.microsoft.com/office/powerpoint/2010/main" val="38986415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0396D-FFB9-A5FC-F5D7-D9B2CE6324C4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you create Psychological Safety for your team?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55DCB-1767-FE9C-3D39-5B618D4A5260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Build trust with OPEN communication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Listen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Allow others to challenge status quo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inclusive of others regardless of rank or title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open to all points of view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DOES NOT mean you have to ACT on all ideas --- but be open to listening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You will get better </a:t>
            </a:r>
            <a:r>
              <a:rPr lang="en-US" sz="2800" b="1" dirty="0"/>
              <a:t>buy in </a:t>
            </a:r>
            <a:r>
              <a:rPr lang="en-US" sz="2800" dirty="0"/>
              <a:t>from employees who are listened to</a:t>
            </a:r>
          </a:p>
        </p:txBody>
      </p:sp>
    </p:spTree>
    <p:extLst>
      <p:ext uri="{BB962C8B-B14F-4D97-AF65-F5344CB8AC3E}">
        <p14:creationId xmlns:p14="http://schemas.microsoft.com/office/powerpoint/2010/main" val="2810203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61974-88C5-E999-BE63-C2EAF783165E}"/>
              </a:ext>
            </a:extLst>
          </p:cNvPr>
          <p:cNvSpPr txBox="1"/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Fostering Psychological Safety in Injury Prevention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DC741B1-526A-AFED-829B-07F847084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60049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454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CFD0BF-1DDD-5009-FC99-5671A69C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518" y="457200"/>
            <a:ext cx="910896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0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ye ">
            <a:extLst>
              <a:ext uri="{FF2B5EF4-FFF2-40B4-BE49-F238E27FC236}">
                <a16:creationId xmlns:a16="http://schemas.microsoft.com/office/drawing/2014/main" id="{A3C33F91-314E-D337-49F9-7F38EC21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0014" y="643467"/>
            <a:ext cx="66919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4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5C037B-5902-98A7-DCD2-8B7FA549391C}"/>
              </a:ext>
            </a:extLst>
          </p:cNvPr>
          <p:cNvSpPr txBox="1"/>
          <p:nvPr/>
        </p:nvSpPr>
        <p:spPr>
          <a:xfrm>
            <a:off x="982132" y="1521291"/>
            <a:ext cx="35654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You are…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You have…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You want…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E4693-4AD7-9728-970D-6271E25B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610"/>
            <a:ext cx="10287000" cy="15066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D51E5-0A11-A2F1-95DB-ACA9DDDEA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97" y="1345881"/>
            <a:ext cx="3826935" cy="198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8B906-586E-9C2F-EA23-0E3BA7710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832" y="2980200"/>
            <a:ext cx="4368800" cy="2184400"/>
          </a:xfrm>
          <a:prstGeom prst="rect">
            <a:avLst/>
          </a:prstGeom>
        </p:spPr>
      </p:pic>
      <p:pic>
        <p:nvPicPr>
          <p:cNvPr id="2" name="Content Placeholder 4" descr="A logo of a doctor&#10;&#10;Description automatically generated">
            <a:extLst>
              <a:ext uri="{FF2B5EF4-FFF2-40B4-BE49-F238E27FC236}">
                <a16:creationId xmlns:a16="http://schemas.microsoft.com/office/drawing/2014/main" id="{43D05BA3-4C95-297B-43DE-F22AB3492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484" y="4355260"/>
            <a:ext cx="3292301" cy="22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41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CCF4E3-8558-AAAA-81E1-2B0106D55360}"/>
              </a:ext>
            </a:extLst>
          </p:cNvPr>
          <p:cNvSpPr txBox="1"/>
          <p:nvPr/>
        </p:nvSpPr>
        <p:spPr>
          <a:xfrm>
            <a:off x="8153400" y="1128094"/>
            <a:ext cx="3434180" cy="1415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 a PS environment</a:t>
            </a: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close-up of a plant&#10;&#10;Description automatically generated">
            <a:extLst>
              <a:ext uri="{FF2B5EF4-FFF2-40B4-BE49-F238E27FC236}">
                <a16:creationId xmlns:a16="http://schemas.microsoft.com/office/drawing/2014/main" id="{F7343D3F-C70D-A2CF-0CDF-F1EA027B2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1" r="-2" b="-2"/>
          <a:stretch/>
        </p:blipFill>
        <p:spPr bwMode="auto">
          <a:xfrm>
            <a:off x="1050222" y="702366"/>
            <a:ext cx="5459921" cy="54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06DBA8-D669-0463-B5E2-D0609D15D4BF}"/>
              </a:ext>
            </a:extLst>
          </p:cNvPr>
          <p:cNvSpPr txBox="1"/>
          <p:nvPr/>
        </p:nvSpPr>
        <p:spPr>
          <a:xfrm>
            <a:off x="8153400" y="2543364"/>
            <a:ext cx="4038600" cy="359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Psychological Safety is not the seed it is the SOIL – The environment in which you work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83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1F76C5-B492-56B7-0E65-A2C21E6D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14DE98F-F0CF-DE73-51A2-023C1D1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BC7CEE-C6DC-F354-6368-8DD6F45AA506}"/>
              </a:ext>
            </a:extLst>
          </p:cNvPr>
          <p:cNvSpPr txBox="1"/>
          <p:nvPr/>
        </p:nvSpPr>
        <p:spPr>
          <a:xfrm>
            <a:off x="4953000" y="5925919"/>
            <a:ext cx="228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qaspire.com</a:t>
            </a:r>
            <a:r>
              <a:rPr lang="en-US" sz="1200" dirty="0"/>
              <a:t>/conversations-that-build-psychological-safety/</a:t>
            </a:r>
          </a:p>
        </p:txBody>
      </p:sp>
    </p:spTree>
    <p:extLst>
      <p:ext uri="{BB962C8B-B14F-4D97-AF65-F5344CB8AC3E}">
        <p14:creationId xmlns:p14="http://schemas.microsoft.com/office/powerpoint/2010/main" val="5032739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tal Health Challenges Persist in Workplace, but Progress is Being Made:  APA — FEDmanager">
            <a:extLst>
              <a:ext uri="{FF2B5EF4-FFF2-40B4-BE49-F238E27FC236}">
                <a16:creationId xmlns:a16="http://schemas.microsoft.com/office/drawing/2014/main" id="{0E921DF6-58C5-BDE1-2055-BCB569D9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723903"/>
            <a:ext cx="8294914" cy="55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56;p29" descr="3 reasons you should promote mental health in the workplace">
            <a:extLst>
              <a:ext uri="{FF2B5EF4-FFF2-40B4-BE49-F238E27FC236}">
                <a16:creationId xmlns:a16="http://schemas.microsoft.com/office/drawing/2014/main" id="{E47C4EEA-C914-B5A4-739D-3D1BA51072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1870" y="0"/>
            <a:ext cx="37501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7;p29">
            <a:extLst>
              <a:ext uri="{FF2B5EF4-FFF2-40B4-BE49-F238E27FC236}">
                <a16:creationId xmlns:a16="http://schemas.microsoft.com/office/drawing/2014/main" id="{06E9496D-95FD-7420-ADB4-234BB020E1B8}"/>
              </a:ext>
            </a:extLst>
          </p:cNvPr>
          <p:cNvSpPr/>
          <p:nvPr/>
        </p:nvSpPr>
        <p:spPr>
          <a:xfrm>
            <a:off x="8201265" y="3032793"/>
            <a:ext cx="4231341" cy="2348753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4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FD0BF-1DDD-5009-FC99-5671A69C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3" y="300446"/>
            <a:ext cx="5064983" cy="3304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0878A4-7AC2-9BF8-4B6D-6B283397B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40" y="253683"/>
            <a:ext cx="6482480" cy="6350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9358C-9369-2F6E-F384-50D16580DF21}"/>
              </a:ext>
            </a:extLst>
          </p:cNvPr>
          <p:cNvSpPr txBox="1"/>
          <p:nvPr/>
        </p:nvSpPr>
        <p:spPr>
          <a:xfrm>
            <a:off x="6583680" y="480713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Minor performance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451C5-2031-DA06-4456-EB0A5C2B9706}"/>
              </a:ext>
            </a:extLst>
          </p:cNvPr>
          <p:cNvSpPr txBox="1"/>
          <p:nvPr/>
        </p:nvSpPr>
        <p:spPr>
          <a:xfrm>
            <a:off x="7767520" y="1568176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Crisis!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3BDF12-F52B-42F3-3D0D-B77F9D62FA51}"/>
              </a:ext>
            </a:extLst>
          </p:cNvPr>
          <p:cNvCxnSpPr/>
          <p:nvPr/>
        </p:nvCxnSpPr>
        <p:spPr>
          <a:xfrm>
            <a:off x="3371850" y="5099414"/>
            <a:ext cx="2724150" cy="0"/>
          </a:xfrm>
          <a:prstGeom prst="straightConnector1">
            <a:avLst/>
          </a:prstGeom>
          <a:ln w="149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2EA264-AC0B-F8F4-BEEA-EC8CD1B0DC0A}"/>
              </a:ext>
            </a:extLst>
          </p:cNvPr>
          <p:cNvSpPr txBox="1"/>
          <p:nvPr/>
        </p:nvSpPr>
        <p:spPr>
          <a:xfrm>
            <a:off x="914400" y="5330352"/>
            <a:ext cx="390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Mental Health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1500764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 &amp; Cons of Employee Assistance Programs | Nivati">
            <a:extLst>
              <a:ext uri="{FF2B5EF4-FFF2-40B4-BE49-F238E27FC236}">
                <a16:creationId xmlns:a16="http://schemas.microsoft.com/office/drawing/2014/main" id="{840E605D-C8B5-C4E1-970C-A65878A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96965" cy="27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A2F74E-C377-177F-C36B-EE743679DE85}"/>
              </a:ext>
            </a:extLst>
          </p:cNvPr>
          <p:cNvSpPr txBox="1"/>
          <p:nvPr/>
        </p:nvSpPr>
        <p:spPr>
          <a:xfrm>
            <a:off x="440530" y="3445329"/>
            <a:ext cx="8098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Limited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Most employees needing counseling 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Taking 45-60 days for an appointment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High copays with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Low utilization</a:t>
            </a:r>
          </a:p>
        </p:txBody>
      </p:sp>
      <p:pic>
        <p:nvPicPr>
          <p:cNvPr id="1028" name="Picture 4" descr="What's Working What's Not – Monthly Meeting">
            <a:extLst>
              <a:ext uri="{FF2B5EF4-FFF2-40B4-BE49-F238E27FC236}">
                <a16:creationId xmlns:a16="http://schemas.microsoft.com/office/drawing/2014/main" id="{C8AA0E11-4E57-CB4D-5733-F511335C8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65" y="0"/>
            <a:ext cx="4754505" cy="35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D88AAC-DA38-9160-E39F-BB9B0FD4A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502" y="3329487"/>
            <a:ext cx="3342818" cy="3274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BE76E-660B-2C3E-CD3D-5DCE598A2A3C}"/>
              </a:ext>
            </a:extLst>
          </p:cNvPr>
          <p:cNvSpPr txBox="1"/>
          <p:nvPr/>
        </p:nvSpPr>
        <p:spPr>
          <a:xfrm>
            <a:off x="9249933" y="5633356"/>
            <a:ext cx="2501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Minor performance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A921B-4C3B-471D-0156-60EE62C213E9}"/>
              </a:ext>
            </a:extLst>
          </p:cNvPr>
          <p:cNvSpPr txBox="1"/>
          <p:nvPr/>
        </p:nvSpPr>
        <p:spPr>
          <a:xfrm>
            <a:off x="9824920" y="399945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Crisis!</a:t>
            </a:r>
          </a:p>
        </p:txBody>
      </p:sp>
    </p:spTree>
    <p:extLst>
      <p:ext uri="{BB962C8B-B14F-4D97-AF65-F5344CB8AC3E}">
        <p14:creationId xmlns:p14="http://schemas.microsoft.com/office/powerpoint/2010/main" val="231200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FB598-4B1F-4E35-7693-820C56116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40C42-CBB2-C220-FF1E-86BAD50630C9}"/>
              </a:ext>
            </a:extLst>
          </p:cNvPr>
          <p:cNvSpPr txBox="1"/>
          <p:nvPr/>
        </p:nvSpPr>
        <p:spPr>
          <a:xfrm>
            <a:off x="371094" y="1161288"/>
            <a:ext cx="4592792" cy="624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Virtual Mental Health Services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D5100-4944-D53A-E1DB-AB9D3BE0FAF2}"/>
              </a:ext>
            </a:extLst>
          </p:cNvPr>
          <p:cNvSpPr txBox="1"/>
          <p:nvPr/>
        </p:nvSpPr>
        <p:spPr>
          <a:xfrm>
            <a:off x="371094" y="2718054"/>
            <a:ext cx="5724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 demand scheduling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Licensed Psychologists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Unlimited Virtual Visits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household members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Psychiatrist consults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24/7 coordination of services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24/7 telemedicine for general health included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Health advocate included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B4EC6-7B26-F19E-16C7-4B1E3285A2F4}"/>
              </a:ext>
            </a:extLst>
          </p:cNvPr>
          <p:cNvSpPr txBox="1"/>
          <p:nvPr/>
        </p:nvSpPr>
        <p:spPr>
          <a:xfrm>
            <a:off x="4392386" y="2269671"/>
            <a:ext cx="26125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$39.95 per month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D5FBC-16B4-D954-4F5A-4921F9059D49}"/>
              </a:ext>
            </a:extLst>
          </p:cNvPr>
          <p:cNvSpPr txBox="1"/>
          <p:nvPr/>
        </p:nvSpPr>
        <p:spPr>
          <a:xfrm>
            <a:off x="2435397" y="244929"/>
            <a:ext cx="677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Providing Solutions!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C0A4C-56F2-2572-078C-879FE9D1D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153" y="6028871"/>
            <a:ext cx="38989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1107141" y="307333"/>
            <a:ext cx="10515600" cy="107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Cost of Mental Health Care to Improvement</a:t>
            </a:r>
            <a:endParaRPr/>
          </a:p>
        </p:txBody>
      </p:sp>
      <p:sp>
        <p:nvSpPr>
          <p:cNvPr id="347" name="Google Shape;347;p45"/>
          <p:cNvSpPr txBox="1">
            <a:spLocks noGrp="1"/>
          </p:cNvSpPr>
          <p:nvPr>
            <p:ph type="body" idx="1"/>
          </p:nvPr>
        </p:nvSpPr>
        <p:spPr>
          <a:xfrm>
            <a:off x="838200" y="1221910"/>
            <a:ext cx="10515600" cy="170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38996"/>
              <a:buNone/>
            </a:pPr>
            <a:r>
              <a:rPr lang="en-US" i="1" dirty="0"/>
              <a:t>“…</a:t>
            </a:r>
            <a:r>
              <a:rPr lang="en-US" i="1" dirty="0">
                <a:highlight>
                  <a:srgbClr val="FFFF00"/>
                </a:highlight>
              </a:rPr>
              <a:t>between 57.6% and 67.2% of patients improve within an average of 12.7 sessions.”*</a:t>
            </a:r>
            <a:endParaRPr sz="1400" dirty="0"/>
          </a:p>
        </p:txBody>
      </p:sp>
      <p:sp>
        <p:nvSpPr>
          <p:cNvPr id="348" name="Google Shape;348;p45"/>
          <p:cNvSpPr txBox="1"/>
          <p:nvPr/>
        </p:nvSpPr>
        <p:spPr>
          <a:xfrm>
            <a:off x="741828" y="2647641"/>
            <a:ext cx="506505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one session every 2 weeks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Traditional costs 12.7 sessions x $195 / session =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$2,476.50</a:t>
            </a:r>
            <a:endParaRPr sz="2400" dirty="0"/>
          </a:p>
        </p:txBody>
      </p:sp>
      <p:sp>
        <p:nvSpPr>
          <p:cNvPr id="349" name="Google Shape;349;p45"/>
          <p:cNvSpPr txBox="1"/>
          <p:nvPr/>
        </p:nvSpPr>
        <p:spPr>
          <a:xfrm>
            <a:off x="722538" y="4053345"/>
            <a:ext cx="536337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Rx4mentalHealth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$39.95 / month.  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12.7 sessions at every 2 wks. = ~7 mos. x $39.95 = </a:t>
            </a:r>
            <a:r>
              <a:rPr lang="en-US" sz="24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$297.65</a:t>
            </a:r>
            <a:endParaRPr sz="2400" dirty="0"/>
          </a:p>
        </p:txBody>
      </p:sp>
      <p:sp>
        <p:nvSpPr>
          <p:cNvPr id="350" name="Google Shape;350;p45"/>
          <p:cNvSpPr txBox="1"/>
          <p:nvPr/>
        </p:nvSpPr>
        <p:spPr>
          <a:xfrm>
            <a:off x="8767482" y="6525688"/>
            <a:ext cx="33079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Copyright 2024 Workplace Health Inc.</a:t>
            </a:r>
            <a:endParaRPr dirty="0"/>
          </a:p>
        </p:txBody>
      </p:sp>
      <p:graphicFrame>
        <p:nvGraphicFramePr>
          <p:cNvPr id="352" name="Google Shape;352;p45"/>
          <p:cNvGraphicFramePr/>
          <p:nvPr/>
        </p:nvGraphicFramePr>
        <p:xfrm>
          <a:off x="6364941" y="297257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3" name="Google Shape;353;p45"/>
          <p:cNvSpPr txBox="1"/>
          <p:nvPr/>
        </p:nvSpPr>
        <p:spPr>
          <a:xfrm>
            <a:off x="1030939" y="5459049"/>
            <a:ext cx="44868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 Savings of $2,196.85!*</a:t>
            </a:r>
            <a:endParaRPr sz="3200" dirty="0"/>
          </a:p>
        </p:txBody>
      </p:sp>
      <p:cxnSp>
        <p:nvCxnSpPr>
          <p:cNvPr id="354" name="Google Shape;354;p45"/>
          <p:cNvCxnSpPr/>
          <p:nvPr/>
        </p:nvCxnSpPr>
        <p:spPr>
          <a:xfrm rot="10800000" flipH="1">
            <a:off x="7171765" y="3980962"/>
            <a:ext cx="2411506" cy="1200638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55" name="Google Shape;355;p45"/>
          <p:cNvSpPr txBox="1"/>
          <p:nvPr/>
        </p:nvSpPr>
        <p:spPr>
          <a:xfrm>
            <a:off x="7835153" y="4401671"/>
            <a:ext cx="100404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$2,196.85</a:t>
            </a:r>
            <a:endParaRPr/>
          </a:p>
        </p:txBody>
      </p:sp>
      <p:pic>
        <p:nvPicPr>
          <p:cNvPr id="356" name="Google Shape;35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554" y="5739932"/>
            <a:ext cx="1457039" cy="28092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5"/>
          <p:cNvSpPr txBox="1"/>
          <p:nvPr/>
        </p:nvSpPr>
        <p:spPr>
          <a:xfrm>
            <a:off x="9479901" y="5705230"/>
            <a:ext cx="14570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Trad. Health Ins.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58814-63C3-37D0-1D54-83B0CD9D93E3}"/>
              </a:ext>
            </a:extLst>
          </p:cNvPr>
          <p:cNvSpPr txBox="1"/>
          <p:nvPr/>
        </p:nvSpPr>
        <p:spPr>
          <a:xfrm>
            <a:off x="653143" y="6330377"/>
            <a:ext cx="87172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 Hansen, N. B., Lambert, M. J., &amp; Forman, E. M. (2002). The psychotherapy dose-response effect and its implications for treatment delivery services. </a:t>
            </a:r>
            <a:r>
              <a:rPr lang="en-US" sz="1050" b="0" i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Clinical Psychology: Science and Practice, 9</a:t>
            </a:r>
            <a:r>
              <a:rPr lang="en-US" sz="1050" b="0" i="0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(3), 329–343. </a:t>
            </a:r>
            <a:r>
              <a:rPr lang="en-US" sz="1050" b="0" i="0" u="sng" strike="noStrike" dirty="0">
                <a:solidFill>
                  <a:srgbClr val="2C72B7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https://doi.org/10.1093/clipsy.9.3.329</a:t>
            </a:r>
            <a:endParaRPr lang="en-US" sz="105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112BC-2B8D-426A-FAC9-0206D937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40" y="504911"/>
            <a:ext cx="38989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48AC4-FED4-97A1-AFD7-1FD02F9C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65" y="3377876"/>
            <a:ext cx="7772400" cy="2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FF5E1-EBC2-2D16-BAEB-86A24E237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865" y="5963199"/>
            <a:ext cx="7772400" cy="470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47E147-33CF-9AF4-8BC3-5D9F08C15004}"/>
              </a:ext>
            </a:extLst>
          </p:cNvPr>
          <p:cNvSpPr txBox="1"/>
          <p:nvPr/>
        </p:nvSpPr>
        <p:spPr>
          <a:xfrm>
            <a:off x="1272746" y="1089111"/>
            <a:ext cx="10589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EMPLOYERS ~ Join us for the upcoming webinar:</a:t>
            </a:r>
          </a:p>
          <a:p>
            <a:r>
              <a:rPr lang="en-US" sz="2400" b="1" i="1" dirty="0"/>
              <a:t>Addressing Mental Health in the Workplace – An easier solution!</a:t>
            </a:r>
          </a:p>
          <a:p>
            <a:endParaRPr lang="en-US" sz="2400" dirty="0"/>
          </a:p>
          <a:p>
            <a:r>
              <a:rPr lang="en-US" sz="2400" dirty="0"/>
              <a:t>Date:  March 1,  2024</a:t>
            </a:r>
          </a:p>
          <a:p>
            <a:r>
              <a:rPr lang="en-US" sz="2400" dirty="0"/>
              <a:t>Time: 12 noon Eastern</a:t>
            </a:r>
          </a:p>
          <a:p>
            <a:r>
              <a:rPr lang="en-US" sz="2400" dirty="0"/>
              <a:t>Contact </a:t>
            </a:r>
            <a:r>
              <a:rPr lang="en-US" sz="2400" dirty="0">
                <a:hlinkClick r:id="rId5"/>
              </a:rPr>
              <a:t>Shanna@Workplacehealthinc.com</a:t>
            </a:r>
            <a:r>
              <a:rPr lang="en-US" sz="2400" dirty="0"/>
              <a:t> to register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7347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74088B-5003-0907-3AC5-3574B9F2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2" y="0"/>
            <a:ext cx="1201993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67541-B6EE-4CF5-E41C-0F7A4C80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24518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Just for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78ED-27AC-A9A2-DE06-E7B9433A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72029"/>
            <a:ext cx="10515600" cy="4351338"/>
          </a:xfrm>
        </p:spPr>
        <p:txBody>
          <a:bodyPr/>
          <a:lstStyle/>
          <a:p>
            <a:r>
              <a:rPr lang="en-US" dirty="0"/>
              <a:t>Email me at </a:t>
            </a:r>
            <a:r>
              <a:rPr lang="en-US" dirty="0">
                <a:hlinkClick r:id="rId3"/>
              </a:rPr>
              <a:t>Shanna@workplacehealthinc.com</a:t>
            </a:r>
            <a:endParaRPr lang="en-US" dirty="0"/>
          </a:p>
          <a:p>
            <a:r>
              <a:rPr lang="en-US" dirty="0"/>
              <a:t>Put </a:t>
            </a:r>
            <a:r>
              <a:rPr lang="en-US" b="1" dirty="0">
                <a:solidFill>
                  <a:srgbClr val="0070C0"/>
                </a:solidFill>
              </a:rPr>
              <a:t>PSYCHOLOGICAL SAFETY (or PS) </a:t>
            </a:r>
            <a:r>
              <a:rPr lang="en-US" dirty="0"/>
              <a:t>in the subject line</a:t>
            </a:r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Reference list for Psychological Safety research –detailed ppt slides</a:t>
            </a:r>
          </a:p>
          <a:p>
            <a:pPr lvl="1"/>
            <a:r>
              <a:rPr lang="en-US" dirty="0"/>
              <a:t>The 5 things you can do right now to improve Psychological Safety at your workplace</a:t>
            </a:r>
          </a:p>
          <a:p>
            <a:pPr lvl="1"/>
            <a:r>
              <a:rPr lang="en-US" dirty="0"/>
              <a:t>1 – 1 mentoring call with me to gain insights about your workplace</a:t>
            </a:r>
          </a:p>
        </p:txBody>
      </p:sp>
      <p:pic>
        <p:nvPicPr>
          <p:cNvPr id="10" name="Picture 2" descr="Your Metaphor Toolbox">
            <a:extLst>
              <a:ext uri="{FF2B5EF4-FFF2-40B4-BE49-F238E27FC236}">
                <a16:creationId xmlns:a16="http://schemas.microsoft.com/office/drawing/2014/main" id="{1884A766-44BA-8F9D-1037-5A51170B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80" y="0"/>
            <a:ext cx="2929287" cy="24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8883CE-6E41-BDBE-2EF2-A0988003AA3D}"/>
              </a:ext>
            </a:extLst>
          </p:cNvPr>
          <p:cNvSpPr/>
          <p:nvPr/>
        </p:nvSpPr>
        <p:spPr>
          <a:xfrm>
            <a:off x="5593938" y="496371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E37BD-33EB-45F8-872B-70FB9BD501A1}"/>
              </a:ext>
            </a:extLst>
          </p:cNvPr>
          <p:cNvSpPr/>
          <p:nvPr/>
        </p:nvSpPr>
        <p:spPr>
          <a:xfrm>
            <a:off x="7374494" y="396344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/>
              <a:t>👷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32887B-E608-7CC3-BA39-5EE8ECFEA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656" y="99365"/>
            <a:ext cx="25019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6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02F7CB-E3FE-294D-9B4C-FEEB68B0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08984" y="-957729"/>
            <a:ext cx="6324600" cy="8966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7425A-BA6D-C545-886A-E05A15B8A1F7}"/>
              </a:ext>
            </a:extLst>
          </p:cNvPr>
          <p:cNvSpPr txBox="1"/>
          <p:nvPr/>
        </p:nvSpPr>
        <p:spPr>
          <a:xfrm>
            <a:off x="6427753" y="4409482"/>
            <a:ext cx="554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Email: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Shanna@WorkplaceHealthInc.com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Cell:    (216) 329-9920 – accepting text and calls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48E77-209F-B545-8F94-BB8644E1D76C}"/>
              </a:ext>
            </a:extLst>
          </p:cNvPr>
          <p:cNvSpPr txBox="1"/>
          <p:nvPr/>
        </p:nvSpPr>
        <p:spPr>
          <a:xfrm>
            <a:off x="6715126" y="2777280"/>
            <a:ext cx="29146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6D1D9-EC26-7FFC-C8F3-F3C0EDE42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307" y="103871"/>
            <a:ext cx="2942242" cy="2673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4D10C-7857-B237-C998-5CBDCAD7A64B}"/>
              </a:ext>
            </a:extLst>
          </p:cNvPr>
          <p:cNvSpPr txBox="1"/>
          <p:nvPr/>
        </p:nvSpPr>
        <p:spPr>
          <a:xfrm>
            <a:off x="900112" y="5715000"/>
            <a:ext cx="384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Total Worker Health® Strategist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870736-0F83-A5C6-0D0D-959DA45467DF}"/>
              </a:ext>
            </a:extLst>
          </p:cNvPr>
          <p:cNvSpPr txBox="1"/>
          <p:nvPr/>
        </p:nvSpPr>
        <p:spPr>
          <a:xfrm>
            <a:off x="5791200" y="755747"/>
            <a:ext cx="2016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CLICK HERE to request TOOLKIT!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FF19A-CD2E-66AF-6B52-996A052B6906}"/>
              </a:ext>
            </a:extLst>
          </p:cNvPr>
          <p:cNvCxnSpPr/>
          <p:nvPr/>
        </p:nvCxnSpPr>
        <p:spPr>
          <a:xfrm>
            <a:off x="7766501" y="1434735"/>
            <a:ext cx="126580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8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1C6B4-91C3-B64D-9181-F900FE94E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7" y="0"/>
            <a:ext cx="120815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F2063E-A75C-144B-944A-EA8FD667242A}"/>
              </a:ext>
            </a:extLst>
          </p:cNvPr>
          <p:cNvSpPr txBox="1"/>
          <p:nvPr/>
        </p:nvSpPr>
        <p:spPr>
          <a:xfrm>
            <a:off x="9156700" y="5919537"/>
            <a:ext cx="303530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Occupational Health Nurse</a:t>
            </a:r>
          </a:p>
        </p:txBody>
      </p:sp>
      <p:pic>
        <p:nvPicPr>
          <p:cNvPr id="1026" name="Picture 2" descr="Public Health Nursing - Role of the Public Health Nurse">
            <a:extLst>
              <a:ext uri="{FF2B5EF4-FFF2-40B4-BE49-F238E27FC236}">
                <a16:creationId xmlns:a16="http://schemas.microsoft.com/office/drawing/2014/main" id="{8DB2A56D-4FB5-3747-8B0E-AE4D2678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06" y="3251869"/>
            <a:ext cx="38481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4EBBA-0F34-0440-A111-C51CADB9B3E3}"/>
              </a:ext>
            </a:extLst>
          </p:cNvPr>
          <p:cNvSpPr txBox="1"/>
          <p:nvPr/>
        </p:nvSpPr>
        <p:spPr>
          <a:xfrm>
            <a:off x="5414963" y="529241"/>
            <a:ext cx="627221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Constantia" charset="0"/>
                <a:ea typeface="ＭＳ Ｐゴシック" charset="0"/>
                <a:cs typeface="ＭＳ Ｐゴシック" charset="0"/>
              </a:rPr>
              <a:t>Total Worker Health</a:t>
            </a:r>
            <a:r>
              <a:rPr lang="en-US" sz="3600" b="1" dirty="0">
                <a:latin typeface="Constantia" charset="0"/>
                <a:ea typeface="ＭＳ Ｐゴシック" charset="0"/>
                <a:cs typeface="ＭＳ Ｐゴシック" charset="0"/>
              </a:rPr>
              <a:t>®</a:t>
            </a:r>
          </a:p>
          <a:p>
            <a:pPr algn="ctr"/>
            <a:r>
              <a:rPr lang="en-US" sz="3600" b="1" dirty="0">
                <a:latin typeface="Constantia" charset="0"/>
                <a:ea typeface="ＭＳ Ｐゴシック" charset="0"/>
                <a:cs typeface="ＭＳ Ｐゴシック" charset="0"/>
              </a:rPr>
              <a:t>Strategist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014D4-9D2E-AD4C-99E5-3417FDF56A24}"/>
              </a:ext>
            </a:extLst>
          </p:cNvPr>
          <p:cNvSpPr txBox="1"/>
          <p:nvPr/>
        </p:nvSpPr>
        <p:spPr>
          <a:xfrm>
            <a:off x="696662" y="6116401"/>
            <a:ext cx="384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Total Worker Health® </a:t>
            </a:r>
            <a:r>
              <a:rPr lang="en-US" dirty="0">
                <a:solidFill>
                  <a:srgbClr val="0070C0"/>
                </a:solidFill>
              </a:rPr>
              <a:t>Strategist</a:t>
            </a:r>
          </a:p>
        </p:txBody>
      </p:sp>
      <p:pic>
        <p:nvPicPr>
          <p:cNvPr id="7" name="Picture 6" descr="A picture containing person, outdoor, headdress, helmet&#10;&#10;Description automatically generated">
            <a:extLst>
              <a:ext uri="{FF2B5EF4-FFF2-40B4-BE49-F238E27FC236}">
                <a16:creationId xmlns:a16="http://schemas.microsoft.com/office/drawing/2014/main" id="{6FB6A104-6EC5-9359-085B-D5645B1EF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52"/>
          <a:stretch/>
        </p:blipFill>
        <p:spPr>
          <a:xfrm>
            <a:off x="9607768" y="3251869"/>
            <a:ext cx="2214874" cy="2670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78A84C-A14A-37A9-BC83-E973D66E2102}"/>
              </a:ext>
            </a:extLst>
          </p:cNvPr>
          <p:cNvSpPr txBox="1"/>
          <p:nvPr/>
        </p:nvSpPr>
        <p:spPr>
          <a:xfrm>
            <a:off x="364915" y="5786975"/>
            <a:ext cx="450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venir Next Condensed" panose="020B0506020202020204" pitchFamily="34" charset="0"/>
              </a:rPr>
              <a:t>BWC-Certified Transitional Work Program Developer</a:t>
            </a:r>
          </a:p>
        </p:txBody>
      </p:sp>
    </p:spTree>
    <p:extLst>
      <p:ext uri="{BB962C8B-B14F-4D97-AF65-F5344CB8AC3E}">
        <p14:creationId xmlns:p14="http://schemas.microsoft.com/office/powerpoint/2010/main" val="365086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1B9022-399B-734B-BF74-05CAC8C405FE}"/>
              </a:ext>
            </a:extLst>
          </p:cNvPr>
          <p:cNvSpPr txBox="1"/>
          <p:nvPr/>
        </p:nvSpPr>
        <p:spPr>
          <a:xfrm>
            <a:off x="0" y="9144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F4AA71D1-55AD-A249-B341-1DC07FD8F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62" t="5801" r="5177" b="59491"/>
          <a:stretch/>
        </p:blipFill>
        <p:spPr>
          <a:xfrm>
            <a:off x="4137782" y="2169459"/>
            <a:ext cx="7111202" cy="1918447"/>
          </a:xfrm>
          <a:prstGeom prst="rect">
            <a:avLst/>
          </a:prstGeom>
        </p:spPr>
      </p:pic>
      <p:pic>
        <p:nvPicPr>
          <p:cNvPr id="5124" name="Picture 4" descr="Ohio BWC (Official) | LinkedIn">
            <a:extLst>
              <a:ext uri="{FF2B5EF4-FFF2-40B4-BE49-F238E27FC236}">
                <a16:creationId xmlns:a16="http://schemas.microsoft.com/office/drawing/2014/main" id="{1CC16848-1747-DA4C-BFE7-05716A7E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1" y="415736"/>
            <a:ext cx="3285125" cy="328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3F618D-07C8-2745-A971-4A13A694392D}"/>
              </a:ext>
            </a:extLst>
          </p:cNvPr>
          <p:cNvSpPr/>
          <p:nvPr/>
        </p:nvSpPr>
        <p:spPr>
          <a:xfrm>
            <a:off x="4286787" y="437025"/>
            <a:ext cx="656269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Grants up to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$8200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Covers up to 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100% </a:t>
            </a:r>
            <a:r>
              <a:rPr lang="en-US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costs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3876E-9A8B-C444-833C-DCE6FF230DA8}"/>
              </a:ext>
            </a:extLst>
          </p:cNvPr>
          <p:cNvSpPr txBox="1"/>
          <p:nvPr/>
        </p:nvSpPr>
        <p:spPr>
          <a:xfrm>
            <a:off x="487684" y="4593052"/>
            <a:ext cx="4646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ighlight>
                  <a:srgbClr val="FFFF00"/>
                </a:highlight>
              </a:rPr>
              <a:t>Even if had previous TW grant in past!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FA319-FFA2-B9E8-8EB9-BB1A60082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482" y="4443725"/>
            <a:ext cx="5543359" cy="197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959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ye ">
            <a:extLst>
              <a:ext uri="{FF2B5EF4-FFF2-40B4-BE49-F238E27FC236}">
                <a16:creationId xmlns:a16="http://schemas.microsoft.com/office/drawing/2014/main" id="{51B5E1C0-736B-630D-22A1-C60777CF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86" y="3486525"/>
            <a:ext cx="3643013" cy="30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4D2D325-4FE3-71DD-A8FC-D8753E346958}"/>
              </a:ext>
            </a:extLst>
          </p:cNvPr>
          <p:cNvSpPr txBox="1">
            <a:spLocks/>
          </p:cNvSpPr>
          <p:nvPr/>
        </p:nvSpPr>
        <p:spPr>
          <a:xfrm>
            <a:off x="1475509" y="1551709"/>
            <a:ext cx="10023764" cy="3352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What story does your company tell??</a:t>
            </a:r>
            <a:endParaRPr lang="en-US" sz="3600" b="1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0D8967B-C7F2-C58E-4E18-713F91A9A8F8}"/>
              </a:ext>
            </a:extLst>
          </p:cNvPr>
          <p:cNvSpPr txBox="1">
            <a:spLocks/>
          </p:cNvSpPr>
          <p:nvPr/>
        </p:nvSpPr>
        <p:spPr>
          <a:xfrm>
            <a:off x="2565400" y="408709"/>
            <a:ext cx="9169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accent1">
                    <a:lumMod val="60000"/>
                    <a:lumOff val="40000"/>
                  </a:schemeClr>
                </a:solidFill>
              </a:rPr>
              <a:t>Providing Solutions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 descr="How to Increase Teamwork to Ensure Project Success - LMA-Consulting Group,  a supply chain consulting firm">
            <a:extLst>
              <a:ext uri="{FF2B5EF4-FFF2-40B4-BE49-F238E27FC236}">
                <a16:creationId xmlns:a16="http://schemas.microsoft.com/office/drawing/2014/main" id="{322B78FB-C04E-043B-43CE-547253C5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3314700"/>
            <a:ext cx="6408846" cy="38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8011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3542-D708-61ED-23CF-3BC5A446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Yourself…..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E72E49-BAAA-DDFB-13DF-41909D31F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89" y="78735"/>
            <a:ext cx="11469532" cy="655066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C2531B-6D8F-0207-6E40-28228199C078}"/>
              </a:ext>
            </a:extLst>
          </p:cNvPr>
          <p:cNvSpPr txBox="1"/>
          <p:nvPr/>
        </p:nvSpPr>
        <p:spPr>
          <a:xfrm>
            <a:off x="5535386" y="503626"/>
            <a:ext cx="19452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4234D-1E00-7C19-C164-A93E88D08193}"/>
              </a:ext>
            </a:extLst>
          </p:cNvPr>
          <p:cNvSpPr txBox="1"/>
          <p:nvPr/>
        </p:nvSpPr>
        <p:spPr>
          <a:xfrm>
            <a:off x="486889" y="1496368"/>
            <a:ext cx="69225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 Missing?.......</a:t>
            </a:r>
            <a:r>
              <a:rPr lang="en-US" sz="2800" dirty="0">
                <a:solidFill>
                  <a:srgbClr val="0070C0"/>
                </a:solidFill>
              </a:rPr>
              <a:t>ADD IT</a:t>
            </a:r>
          </a:p>
          <a:p>
            <a:endParaRPr lang="en-US" sz="2800" dirty="0"/>
          </a:p>
          <a:p>
            <a:r>
              <a:rPr lang="en-US" sz="2800" dirty="0"/>
              <a:t>What’s Messy? ……….</a:t>
            </a:r>
            <a:r>
              <a:rPr lang="en-US" sz="2800" dirty="0">
                <a:solidFill>
                  <a:srgbClr val="00B050"/>
                </a:solidFill>
              </a:rPr>
              <a:t>FIX IT</a:t>
            </a:r>
          </a:p>
          <a:p>
            <a:endParaRPr lang="en-US" sz="2800" dirty="0"/>
          </a:p>
          <a:p>
            <a:r>
              <a:rPr lang="en-US" sz="2800" dirty="0"/>
              <a:t>What’s Misaligned? …. </a:t>
            </a:r>
            <a:r>
              <a:rPr lang="en-US" sz="2800" dirty="0">
                <a:solidFill>
                  <a:srgbClr val="7030A0"/>
                </a:solidFill>
              </a:rPr>
              <a:t>PIVOT IT</a:t>
            </a:r>
          </a:p>
          <a:p>
            <a:endParaRPr lang="en-US" sz="2800" dirty="0"/>
          </a:p>
          <a:p>
            <a:pPr algn="ctr"/>
            <a:r>
              <a:rPr lang="en-US" sz="2800" b="1" dirty="0">
                <a:highlight>
                  <a:srgbClr val="FFFF00"/>
                </a:highlight>
              </a:rPr>
              <a:t>See What </a:t>
            </a:r>
            <a:r>
              <a:rPr lang="en-US" sz="2800" b="1" i="1" dirty="0">
                <a:highlight>
                  <a:srgbClr val="FFFF00"/>
                </a:highlight>
              </a:rPr>
              <a:t>Total Worker Health® </a:t>
            </a:r>
            <a:r>
              <a:rPr lang="en-US" sz="2800" b="1" dirty="0">
                <a:highlight>
                  <a:srgbClr val="FFFF00"/>
                </a:highlight>
              </a:rPr>
              <a:t>can do for your company!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9FF74-2DD4-B224-EDA1-7318775B7393}"/>
              </a:ext>
            </a:extLst>
          </p:cNvPr>
          <p:cNvSpPr txBox="1"/>
          <p:nvPr/>
        </p:nvSpPr>
        <p:spPr>
          <a:xfrm>
            <a:off x="558043" y="442070"/>
            <a:ext cx="6142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Assess your program…..</a:t>
            </a:r>
            <a:endParaRPr lang="en-US" sz="3600" dirty="0"/>
          </a:p>
        </p:txBody>
      </p:sp>
      <p:pic>
        <p:nvPicPr>
          <p:cNvPr id="3" name="Picture 2" descr="How to Increase Teamwork to Ensure Project Success - LMA-Consulting Group,  a supply chain consulting firm">
            <a:extLst>
              <a:ext uri="{FF2B5EF4-FFF2-40B4-BE49-F238E27FC236}">
                <a16:creationId xmlns:a16="http://schemas.microsoft.com/office/drawing/2014/main" id="{DF9B6EB8-B8D1-7A9A-A0CB-2BED38A9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92" y="4317832"/>
            <a:ext cx="4450439" cy="26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remen in a huddle">
            <a:extLst>
              <a:ext uri="{FF2B5EF4-FFF2-40B4-BE49-F238E27FC236}">
                <a16:creationId xmlns:a16="http://schemas.microsoft.com/office/drawing/2014/main" id="{7B6F47FA-66E5-B1C4-37C4-381119CDD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354" y="37795"/>
            <a:ext cx="3433221" cy="2289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BFD27-23B7-9A93-A822-4AFE1B0BF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200" y="2105025"/>
            <a:ext cx="3549650" cy="2647950"/>
          </a:xfrm>
          <a:prstGeom prst="rect">
            <a:avLst/>
          </a:prstGeom>
        </p:spPr>
      </p:pic>
      <p:pic>
        <p:nvPicPr>
          <p:cNvPr id="11" name="Content Placeholder 4" descr="A logo of a doctor&#10;&#10;Description automatically generated">
            <a:extLst>
              <a:ext uri="{FF2B5EF4-FFF2-40B4-BE49-F238E27FC236}">
                <a16:creationId xmlns:a16="http://schemas.microsoft.com/office/drawing/2014/main" id="{A618F29A-4E4B-8B34-8FB1-A5A1E240E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671" y="4640621"/>
            <a:ext cx="2863421" cy="19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78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logo of a doctor&#10;&#10;Description automatically generated">
            <a:extLst>
              <a:ext uri="{FF2B5EF4-FFF2-40B4-BE49-F238E27FC236}">
                <a16:creationId xmlns:a16="http://schemas.microsoft.com/office/drawing/2014/main" id="{98D57DEF-DAF6-ED9F-01E6-054BE11A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83" y="413622"/>
            <a:ext cx="8836273" cy="60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0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02F7CB-E3FE-294D-9B4C-FEEB68B0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08984" y="-957729"/>
            <a:ext cx="6324600" cy="8966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7425A-BA6D-C545-886A-E05A15B8A1F7}"/>
              </a:ext>
            </a:extLst>
          </p:cNvPr>
          <p:cNvSpPr txBox="1"/>
          <p:nvPr/>
        </p:nvSpPr>
        <p:spPr>
          <a:xfrm>
            <a:off x="6427753" y="4409482"/>
            <a:ext cx="554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Email: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Shanna@WorkplaceHealthInc.com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Cell:    (216) 329-9920 – accepting text and calls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7AE62-8BD1-624B-B450-621242B76EA4}"/>
              </a:ext>
            </a:extLst>
          </p:cNvPr>
          <p:cNvSpPr txBox="1"/>
          <p:nvPr/>
        </p:nvSpPr>
        <p:spPr>
          <a:xfrm>
            <a:off x="900112" y="5715000"/>
            <a:ext cx="384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Total Worker Health® Strategist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48E77-209F-B545-8F94-BB8644E1D76C}"/>
              </a:ext>
            </a:extLst>
          </p:cNvPr>
          <p:cNvSpPr txBox="1"/>
          <p:nvPr/>
        </p:nvSpPr>
        <p:spPr>
          <a:xfrm>
            <a:off x="6715126" y="2777280"/>
            <a:ext cx="29146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FE9F9-4CF6-67C5-7B9E-958FEC1089D1}"/>
              </a:ext>
            </a:extLst>
          </p:cNvPr>
          <p:cNvSpPr txBox="1"/>
          <p:nvPr/>
        </p:nvSpPr>
        <p:spPr>
          <a:xfrm>
            <a:off x="5791200" y="755747"/>
            <a:ext cx="2016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CLICK HERE to request TOOLKIT!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2F1B99-4B7A-8E88-1F63-235A33059074}"/>
              </a:ext>
            </a:extLst>
          </p:cNvPr>
          <p:cNvCxnSpPr/>
          <p:nvPr/>
        </p:nvCxnSpPr>
        <p:spPr>
          <a:xfrm>
            <a:off x="8088923" y="1402078"/>
            <a:ext cx="1265806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2770DE-BAFD-18FD-585E-6DCFF6B1B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191" y="-1"/>
            <a:ext cx="2786809" cy="25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6477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Box 4"/>
          <p:cNvSpPr txBox="1">
            <a:spLocks noChangeArrowheads="1"/>
          </p:cNvSpPr>
          <p:nvPr/>
        </p:nvSpPr>
        <p:spPr bwMode="auto">
          <a:xfrm>
            <a:off x="5257800" y="33528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TWH</a:t>
            </a:r>
            <a:endParaRPr lang="en-US" sz="1800"/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6629400" y="19812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716E"/>
                </a:solidFill>
              </a:rPr>
              <a:t>Health</a:t>
            </a:r>
          </a:p>
        </p:txBody>
      </p:sp>
      <p:sp>
        <p:nvSpPr>
          <p:cNvPr id="77828" name="TextBox 6"/>
          <p:cNvSpPr txBox="1">
            <a:spLocks noChangeArrowheads="1"/>
          </p:cNvSpPr>
          <p:nvPr/>
        </p:nvSpPr>
        <p:spPr bwMode="auto">
          <a:xfrm>
            <a:off x="3810000" y="2133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716E"/>
                </a:solidFill>
              </a:rPr>
              <a:t>Safety</a:t>
            </a:r>
          </a:p>
        </p:txBody>
      </p:sp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4724400" y="49530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00716E"/>
                </a:solidFill>
              </a:rPr>
              <a:t>Well-being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CE04B-F06D-484E-ABEA-8025A1FB304D}"/>
              </a:ext>
            </a:extLst>
          </p:cNvPr>
          <p:cNvSpPr txBox="1"/>
          <p:nvPr/>
        </p:nvSpPr>
        <p:spPr>
          <a:xfrm>
            <a:off x="209550" y="243582"/>
            <a:ext cx="451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Constantia" charset="0"/>
                <a:ea typeface="ＭＳ Ｐゴシック" charset="0"/>
                <a:cs typeface="ＭＳ Ｐゴシック" charset="0"/>
              </a:rPr>
              <a:t>Total Worker Health</a:t>
            </a:r>
            <a:r>
              <a:rPr lang="en-US" sz="3200" b="1" dirty="0">
                <a:latin typeface="Constantia" charset="0"/>
                <a:ea typeface="ＭＳ Ｐゴシック" charset="0"/>
                <a:cs typeface="ＭＳ Ｐゴシック" charset="0"/>
              </a:rPr>
              <a:t>® Paradigm</a:t>
            </a:r>
            <a:endParaRPr lang="en-US" sz="32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E972517-EF39-5840-BC28-F3D6483DF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0"/>
            <a:ext cx="2692400" cy="24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6BF316E-F47D-E140-B1CD-846CCB851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711450"/>
            <a:ext cx="269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EB3C06F-C10B-A140-8E6D-BAE7CB3D1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4953000"/>
            <a:ext cx="269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A75E191-635B-4144-AB42-E0F499377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0" y="1781969"/>
            <a:ext cx="2242460" cy="2062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C34B7-2D1B-8E41-BB82-D5C2101B4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13" y="5905500"/>
            <a:ext cx="2679700" cy="50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AB6F3CC-D2EA-744E-8ED6-93690CC5B0E0}"/>
              </a:ext>
            </a:extLst>
          </p:cNvPr>
          <p:cNvSpPr/>
          <p:nvPr/>
        </p:nvSpPr>
        <p:spPr>
          <a:xfrm>
            <a:off x="381001" y="3937000"/>
            <a:ext cx="1936750" cy="181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D2673-B308-E146-B258-CD9E77A6419F}"/>
              </a:ext>
            </a:extLst>
          </p:cNvPr>
          <p:cNvSpPr txBox="1"/>
          <p:nvPr/>
        </p:nvSpPr>
        <p:spPr>
          <a:xfrm>
            <a:off x="746517" y="4660384"/>
            <a:ext cx="1135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Wellness</a:t>
            </a:r>
          </a:p>
        </p:txBody>
      </p:sp>
    </p:spTree>
    <p:extLst>
      <p:ext uri="{BB962C8B-B14F-4D97-AF65-F5344CB8AC3E}">
        <p14:creationId xmlns:p14="http://schemas.microsoft.com/office/powerpoint/2010/main" val="4254875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2896D-533A-D048-AB67-082AA31E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115"/>
          <a:stretch/>
        </p:blipFill>
        <p:spPr>
          <a:xfrm>
            <a:off x="370114" y="0"/>
            <a:ext cx="8461065" cy="6858000"/>
          </a:xfrm>
          <a:prstGeom prst="rect">
            <a:avLst/>
          </a:prstGeom>
        </p:spPr>
      </p:pic>
      <p:pic>
        <p:nvPicPr>
          <p:cNvPr id="8" name="Picture 6" descr="Spiritual Health - Be a Healthy Spirit by Practicing Spirituality">
            <a:extLst>
              <a:ext uri="{FF2B5EF4-FFF2-40B4-BE49-F238E27FC236}">
                <a16:creationId xmlns:a16="http://schemas.microsoft.com/office/drawing/2014/main" id="{A1B90406-5484-BA49-A19B-B77051027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7411"/>
          <a:stretch/>
        </p:blipFill>
        <p:spPr bwMode="auto">
          <a:xfrm>
            <a:off x="9346564" y="4603207"/>
            <a:ext cx="2845435" cy="22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A4E8806-31F9-9E4E-8279-F992F2E77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0"/>
            <a:ext cx="2692400" cy="24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EALTHY FEET + HAPPY WORKERS = HEALTHY BUSINESS | SelectFlex">
            <a:extLst>
              <a:ext uri="{FF2B5EF4-FFF2-40B4-BE49-F238E27FC236}">
                <a16:creationId xmlns:a16="http://schemas.microsoft.com/office/drawing/2014/main" id="{8C821E0E-04A4-9246-80E3-FA3C4789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565" y="2242938"/>
            <a:ext cx="2845435" cy="23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C90D0D-2C98-8C49-BF8D-2C432D4408A5}"/>
              </a:ext>
            </a:extLst>
          </p:cNvPr>
          <p:cNvSpPr/>
          <p:nvPr/>
        </p:nvSpPr>
        <p:spPr>
          <a:xfrm>
            <a:off x="2073102" y="1781272"/>
            <a:ext cx="48915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Psychological Safety</a:t>
            </a:r>
          </a:p>
        </p:txBody>
      </p:sp>
    </p:spTree>
    <p:extLst>
      <p:ext uri="{BB962C8B-B14F-4D97-AF65-F5344CB8AC3E}">
        <p14:creationId xmlns:p14="http://schemas.microsoft.com/office/powerpoint/2010/main" val="15597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E003F-18E6-71F3-5981-605BB44CC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175" y="0"/>
            <a:ext cx="65788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3F62D-D054-F604-D0CF-2C6C30F22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215900"/>
            <a:ext cx="4749800" cy="64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FDC74-48D3-562C-45C5-74C521D8D446}"/>
              </a:ext>
            </a:extLst>
          </p:cNvPr>
          <p:cNvSpPr txBox="1"/>
          <p:nvPr/>
        </p:nvSpPr>
        <p:spPr>
          <a:xfrm>
            <a:off x="1133515" y="715379"/>
            <a:ext cx="10176151" cy="109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Psychological Safety is being able to: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83556-14B2-51E6-40C3-FD79C906559D}"/>
              </a:ext>
            </a:extLst>
          </p:cNvPr>
          <p:cNvSpPr txBox="1"/>
          <p:nvPr/>
        </p:nvSpPr>
        <p:spPr>
          <a:xfrm>
            <a:off x="715018" y="1812898"/>
            <a:ext cx="4911970" cy="430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1480">
              <a:spcAft>
                <a:spcPts val="600"/>
              </a:spcAft>
            </a:pPr>
            <a:endParaRPr lang="en-US" sz="162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 defTabSz="4114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 and receive feedback</a:t>
            </a:r>
          </a:p>
          <a:p>
            <a:pPr marL="514350" indent="-514350" defTabSz="4114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Raise issues and concerns</a:t>
            </a:r>
          </a:p>
          <a:p>
            <a:pPr marL="514350" indent="-514350" defTabSz="4114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Disagree</a:t>
            </a:r>
          </a:p>
          <a:p>
            <a:pPr marL="514350" indent="-514350" defTabSz="4114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for Clarification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CEB09-A6A2-F5A2-F692-70ED0C03C2AA}"/>
              </a:ext>
            </a:extLst>
          </p:cNvPr>
          <p:cNvSpPr txBox="1"/>
          <p:nvPr/>
        </p:nvSpPr>
        <p:spPr>
          <a:xfrm>
            <a:off x="5806672" y="2430851"/>
            <a:ext cx="56703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114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difficult questions</a:t>
            </a:r>
          </a:p>
          <a:p>
            <a:pPr marL="514350" indent="-514350" defTabSz="4114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for Help</a:t>
            </a:r>
          </a:p>
          <a:p>
            <a:pPr marL="514350" indent="-514350" defTabSz="4114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 solutions to problems</a:t>
            </a:r>
          </a:p>
          <a:p>
            <a:pPr marL="514350" indent="-514350" defTabSz="4114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9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Admit errors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06082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ED778-F827-CA10-678C-1F56DA2BB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984" b="10519"/>
          <a:stretch/>
        </p:blipFill>
        <p:spPr>
          <a:xfrm>
            <a:off x="0" y="-2"/>
            <a:ext cx="4205514" cy="5908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77A5EC-0C18-B7A7-2729-EA5B6BE7066A}"/>
              </a:ext>
            </a:extLst>
          </p:cNvPr>
          <p:cNvSpPr txBox="1"/>
          <p:nvPr/>
        </p:nvSpPr>
        <p:spPr>
          <a:xfrm>
            <a:off x="2695120" y="6485719"/>
            <a:ext cx="112729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www.weforum.org</a:t>
            </a:r>
            <a:r>
              <a:rPr lang="en-US" sz="1100" dirty="0"/>
              <a:t>/agenda/2016/04/team-psychological-danger-work-performance/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60872-6A99-C187-F57A-3DDF28CA5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72" b="10519"/>
          <a:stretch/>
        </p:blipFill>
        <p:spPr>
          <a:xfrm>
            <a:off x="4205514" y="0"/>
            <a:ext cx="4057650" cy="5908015"/>
          </a:xfrm>
          <a:prstGeom prst="rect">
            <a:avLst/>
          </a:prstGeom>
        </p:spPr>
      </p:pic>
      <p:pic>
        <p:nvPicPr>
          <p:cNvPr id="2" name="Picture 8" descr="HEALTHY FEET + HAPPY WORKERS = HEALTHY BUSINESS | SelectFlex">
            <a:extLst>
              <a:ext uri="{FF2B5EF4-FFF2-40B4-BE49-F238E27FC236}">
                <a16:creationId xmlns:a16="http://schemas.microsoft.com/office/drawing/2014/main" id="{3A1F7FEC-9573-0FDF-0A2A-A6B58B7E7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09" y="1551569"/>
            <a:ext cx="4013991" cy="332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76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92EC60-A16A-A78A-FC8D-58D0AFAA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5864225"/>
            <a:ext cx="1905000" cy="698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679BDB-BDF3-D3CE-E442-DCED86633A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691"/>
          <a:stretch/>
        </p:blipFill>
        <p:spPr>
          <a:xfrm>
            <a:off x="6096000" y="295275"/>
            <a:ext cx="5462044" cy="5747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F9F542-03CD-C83E-1EB9-BEC137D162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93" b="11832"/>
          <a:stretch/>
        </p:blipFill>
        <p:spPr>
          <a:xfrm>
            <a:off x="251460" y="295275"/>
            <a:ext cx="565404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38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</TotalTime>
  <Words>957</Words>
  <Application>Microsoft Office PowerPoint</Application>
  <PresentationFormat>Widescreen</PresentationFormat>
  <Paragraphs>167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Avenir Next Condensed</vt:lpstr>
      <vt:lpstr>Calibri</vt:lpstr>
      <vt:lpstr>Calibri Light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for you!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of Mental Health Care to Improvement</vt:lpstr>
      <vt:lpstr>PowerPoint Presentation</vt:lpstr>
      <vt:lpstr>Just for you! </vt:lpstr>
      <vt:lpstr>PowerPoint Presentation</vt:lpstr>
      <vt:lpstr>PowerPoint Presentation</vt:lpstr>
      <vt:lpstr>PowerPoint Presentation</vt:lpstr>
      <vt:lpstr>Ask Yourself…..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Shanna Dunbar</dc:creator>
  <cp:lastModifiedBy>Kelly Voase</cp:lastModifiedBy>
  <cp:revision>411</cp:revision>
  <cp:lastPrinted>2024-02-15T14:30:21Z</cp:lastPrinted>
  <dcterms:created xsi:type="dcterms:W3CDTF">2021-09-17T13:20:23Z</dcterms:created>
  <dcterms:modified xsi:type="dcterms:W3CDTF">2024-02-15T20:04:16Z</dcterms:modified>
</cp:coreProperties>
</file>